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4"/>
  </p:notesMasterIdLst>
  <p:handoutMasterIdLst>
    <p:handoutMasterId r:id="rId35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88" r:id="rId21"/>
    <p:sldId id="276" r:id="rId22"/>
    <p:sldId id="277" r:id="rId23"/>
    <p:sldId id="279" r:id="rId24"/>
    <p:sldId id="280" r:id="rId25"/>
    <p:sldId id="281" r:id="rId26"/>
    <p:sldId id="282" r:id="rId27"/>
    <p:sldId id="287" r:id="rId28"/>
    <p:sldId id="289" r:id="rId29"/>
    <p:sldId id="283" r:id="rId30"/>
    <p:sldId id="284" r:id="rId31"/>
    <p:sldId id="285" r:id="rId32"/>
    <p:sldId id="286" r:id="rId3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27">
          <p15:clr>
            <a:srgbClr val="A4A3A4"/>
          </p15:clr>
        </p15:guide>
        <p15:guide id="2" orient="horz" pos="4101">
          <p15:clr>
            <a:srgbClr val="A4A3A4"/>
          </p15:clr>
        </p15:guide>
        <p15:guide id="3" pos="5541">
          <p15:clr>
            <a:srgbClr val="A4A3A4"/>
          </p15:clr>
        </p15:guide>
        <p15:guide id="4" pos="417">
          <p15:clr>
            <a:srgbClr val="A4A3A4"/>
          </p15:clr>
        </p15:guide>
        <p15:guide id="5" pos="225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22F7B"/>
    <a:srgbClr val="CC006A"/>
    <a:srgbClr val="040000"/>
    <a:srgbClr val="9E9088"/>
    <a:srgbClr val="2A2522"/>
    <a:srgbClr val="FBF3F3"/>
    <a:srgbClr val="8F8B89"/>
    <a:srgbClr val="B6B0AE"/>
    <a:srgbClr val="E5DEDC"/>
    <a:srgbClr val="332D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66" autoAdjust="0"/>
    <p:restoredTop sz="68557" autoAdjust="0"/>
  </p:normalViewPr>
  <p:slideViewPr>
    <p:cSldViewPr snapToObjects="1">
      <p:cViewPr>
        <p:scale>
          <a:sx n="80" d="100"/>
          <a:sy n="80" d="100"/>
        </p:scale>
        <p:origin x="2488" y="144"/>
      </p:cViewPr>
      <p:guideLst>
        <p:guide orient="horz" pos="427"/>
        <p:guide orient="horz" pos="4101"/>
        <p:guide pos="5541"/>
        <p:guide pos="417"/>
        <p:guide pos="225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notesMaster" Target="notesMasters/notesMaster1.xml"/><Relationship Id="rId35" Type="http://schemas.openxmlformats.org/officeDocument/2006/relationships/handoutMaster" Target="handoutMasters/handoutMaster1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viewProps" Target="viewProps.xml"/><Relationship Id="rId38" Type="http://schemas.openxmlformats.org/officeDocument/2006/relationships/theme" Target="theme/theme1.xml"/><Relationship Id="rId39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36B549-A41A-CA45-B8D0-B4113A2E7E13}" type="datetimeFigureOut">
              <a:rPr lang="en-US" smtClean="0"/>
              <a:t>3/10/17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A7AC30-51E5-CC4C-8B5F-CCE3D4FEA7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46580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757C15-C29C-1A45-B627-B2E0973708FC}" type="datetimeFigureOut">
              <a:rPr lang="en-US" smtClean="0"/>
              <a:t>3/10/17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1E29FC-A785-1D40-BBA7-278D4149D2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40779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KEY</a:t>
            </a:r>
          </a:p>
          <a:p>
            <a:r>
              <a:rPr lang="en-US" dirty="0" smtClean="0"/>
              <a:t>New module</a:t>
            </a:r>
          </a:p>
          <a:p>
            <a:endParaRPr lang="en-US" dirty="0" smtClean="0"/>
          </a:p>
          <a:p>
            <a:r>
              <a:rPr lang="en-US" b="1" dirty="0" smtClean="0"/>
              <a:t>HOW</a:t>
            </a:r>
          </a:p>
          <a:p>
            <a:pPr marL="171450" indent="-171450">
              <a:buFont typeface="Arial" charset="0"/>
              <a:buChar char="•"/>
            </a:pPr>
            <a:r>
              <a:rPr lang="en-US" dirty="0" smtClean="0"/>
              <a:t>Briefly, introduce the module to participants</a:t>
            </a:r>
          </a:p>
          <a:p>
            <a:endParaRPr lang="en-US" dirty="0" smtClean="0"/>
          </a:p>
          <a:p>
            <a:r>
              <a:rPr lang="en-US" b="1" dirty="0" smtClean="0"/>
              <a:t>TIME </a:t>
            </a:r>
          </a:p>
          <a:p>
            <a:r>
              <a:rPr lang="en-US" dirty="0" smtClean="0"/>
              <a:t>1 min 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1E29FC-A785-1D40-BBA7-278D4149D25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152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u="non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KEY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u="non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Filtering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u="non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u="non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HOW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1200" u="non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Explain that filters have a particular syntax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1200" u="non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Examples:</a:t>
            </a:r>
          </a:p>
          <a:p>
            <a:pPr marL="628650" marR="0" lvl="1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1200" u="non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http://localhost:7777/portalserver/</a:t>
            </a:r>
            <a:r>
              <a:rPr lang="en-US" sz="1200" u="non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portals?f</a:t>
            </a:r>
            <a:r>
              <a:rPr lang="en-US" sz="1200" u="non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=name(like)retail</a:t>
            </a:r>
          </a:p>
          <a:p>
            <a:pPr marL="628650" marR="0" lvl="1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1200" u="non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http://localhost:7777/portalserver/portals/retail-demo/</a:t>
            </a:r>
            <a:r>
              <a:rPr lang="en-US" sz="1200" u="non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pages?f</a:t>
            </a:r>
            <a:r>
              <a:rPr lang="en-US" sz="1200" u="non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</a:t>
            </a:r>
            <a:r>
              <a:rPr lang="en-US" sz="1200" u="non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property.title</a:t>
            </a:r>
            <a:r>
              <a:rPr lang="en-US" sz="1200" u="non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(like)Account</a:t>
            </a:r>
          </a:p>
          <a:p>
            <a:pPr marL="45720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endParaRPr lang="en-US" sz="1200" u="non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z="1200" b="1" u="non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TIME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z="1200" u="non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 min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1E29FC-A785-1D40-BBA7-278D4149D25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1390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KEY</a:t>
            </a:r>
          </a:p>
          <a:p>
            <a:r>
              <a:rPr lang="en-US" dirty="0" smtClean="0"/>
              <a:t>Sorting</a:t>
            </a:r>
          </a:p>
          <a:p>
            <a:endParaRPr lang="en-US" dirty="0" smtClean="0"/>
          </a:p>
          <a:p>
            <a:r>
              <a:rPr lang="en-US" b="1" dirty="0" smtClean="0"/>
              <a:t>HOW</a:t>
            </a:r>
          </a:p>
          <a:p>
            <a:r>
              <a:rPr lang="en-US" dirty="0" smtClean="0"/>
              <a:t>Explain</a:t>
            </a:r>
            <a:r>
              <a:rPr lang="en-US" baseline="0" dirty="0" smtClean="0"/>
              <a:t> the sorting feature</a:t>
            </a:r>
            <a:endParaRPr lang="en-US" dirty="0" smtClean="0"/>
          </a:p>
          <a:p>
            <a:r>
              <a:rPr lang="en-US" dirty="0" smtClean="0"/>
              <a:t>Example: http://localhost:7777/portalserver/portals/retail-demo/</a:t>
            </a:r>
            <a:r>
              <a:rPr lang="en-US" dirty="0" err="1" smtClean="0"/>
              <a:t>pages?s</a:t>
            </a:r>
            <a:r>
              <a:rPr lang="en-US" dirty="0" smtClean="0"/>
              <a:t>=</a:t>
            </a:r>
            <a:r>
              <a:rPr lang="en-US" dirty="0" err="1" smtClean="0"/>
              <a:t>property.title</a:t>
            </a:r>
            <a:r>
              <a:rPr lang="en-US" dirty="0" smtClean="0"/>
              <a:t>(</a:t>
            </a:r>
            <a:r>
              <a:rPr lang="en-US" dirty="0" err="1" smtClean="0"/>
              <a:t>dsc</a:t>
            </a:r>
            <a:r>
              <a:rPr lang="en-US" dirty="0" smtClean="0"/>
              <a:t>)</a:t>
            </a:r>
          </a:p>
          <a:p>
            <a:endParaRPr lang="en-US" dirty="0" smtClean="0"/>
          </a:p>
          <a:p>
            <a:r>
              <a:rPr lang="en-US" b="1" dirty="0" smtClean="0"/>
              <a:t>TIME</a:t>
            </a:r>
          </a:p>
          <a:p>
            <a:r>
              <a:rPr lang="en-US" dirty="0" smtClean="0"/>
              <a:t>1 min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1E29FC-A785-1D40-BBA7-278D4149D25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1335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KEY</a:t>
            </a:r>
          </a:p>
          <a:p>
            <a:r>
              <a:rPr lang="en-US" dirty="0" smtClean="0"/>
              <a:t>Paging</a:t>
            </a:r>
          </a:p>
          <a:p>
            <a:endParaRPr lang="en-US" dirty="0" smtClean="0"/>
          </a:p>
          <a:p>
            <a:r>
              <a:rPr lang="en-US" b="1" dirty="0" smtClean="0"/>
              <a:t>HOW</a:t>
            </a:r>
          </a:p>
          <a:p>
            <a:r>
              <a:rPr lang="en-US" dirty="0" smtClean="0"/>
              <a:t>Explain how to page</a:t>
            </a:r>
            <a:r>
              <a:rPr lang="en-US" baseline="0" dirty="0" smtClean="0"/>
              <a:t> results</a:t>
            </a:r>
          </a:p>
          <a:p>
            <a:r>
              <a:rPr lang="en-US" baseline="0" dirty="0" smtClean="0"/>
              <a:t>Example:</a:t>
            </a:r>
          </a:p>
          <a:p>
            <a:r>
              <a:rPr lang="en-US" dirty="0" smtClean="0"/>
              <a:t>http://localhost:7777/portalserver/</a:t>
            </a:r>
            <a:r>
              <a:rPr lang="en-US" dirty="0" err="1" smtClean="0"/>
              <a:t>catalog?ps</a:t>
            </a:r>
            <a:r>
              <a:rPr lang="en-US" dirty="0" smtClean="0"/>
              <a:t>=10&amp;of=0 (first</a:t>
            </a:r>
            <a:r>
              <a:rPr lang="en-US" baseline="0" dirty="0" smtClean="0"/>
              <a:t> page with 10 elements)</a:t>
            </a:r>
            <a:endParaRPr lang="en-US" dirty="0" smtClean="0"/>
          </a:p>
          <a:p>
            <a:r>
              <a:rPr lang="en-US" dirty="0" smtClean="0"/>
              <a:t>http://localhost:7777/portalserver/</a:t>
            </a:r>
            <a:r>
              <a:rPr lang="en-US" dirty="0" err="1" smtClean="0"/>
              <a:t>catalog?ps</a:t>
            </a:r>
            <a:r>
              <a:rPr lang="en-US" dirty="0" smtClean="0"/>
              <a:t>=10&amp;of=10 (second page with 10</a:t>
            </a:r>
            <a:r>
              <a:rPr lang="en-US" baseline="0" dirty="0" smtClean="0"/>
              <a:t> elements)</a:t>
            </a:r>
            <a:endParaRPr lang="en-US" dirty="0" smtClean="0"/>
          </a:p>
          <a:p>
            <a:endParaRPr lang="en-US" baseline="0" dirty="0" smtClean="0"/>
          </a:p>
          <a:p>
            <a:r>
              <a:rPr lang="en-US" b="1" baseline="0" dirty="0" smtClean="0"/>
              <a:t>TIME</a:t>
            </a:r>
            <a:endParaRPr lang="en-US" b="1" dirty="0" smtClean="0"/>
          </a:p>
          <a:p>
            <a:r>
              <a:rPr lang="en-US" dirty="0" smtClean="0"/>
              <a:t>2 min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1E29FC-A785-1D40-BBA7-278D4149D25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4708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KEY</a:t>
            </a:r>
          </a:p>
          <a:p>
            <a:r>
              <a:rPr lang="en-US" dirty="0" smtClean="0"/>
              <a:t>Processing</a:t>
            </a:r>
            <a:r>
              <a:rPr lang="en-US" baseline="0" dirty="0" smtClean="0"/>
              <a:t> children</a:t>
            </a:r>
          </a:p>
          <a:p>
            <a:endParaRPr lang="en-US" baseline="0" dirty="0" smtClean="0"/>
          </a:p>
          <a:p>
            <a:r>
              <a:rPr lang="en-US" b="1" baseline="0" dirty="0" smtClean="0"/>
              <a:t>HOW</a:t>
            </a:r>
          </a:p>
          <a:p>
            <a:r>
              <a:rPr lang="en-US" baseline="0" dirty="0" smtClean="0"/>
              <a:t>Explain that item has children and we can configure how to display them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Example:</a:t>
            </a:r>
          </a:p>
          <a:p>
            <a:r>
              <a:rPr lang="en-US" dirty="0" smtClean="0"/>
              <a:t>http://localhost:7777/portalserver/portals/retail-demo/</a:t>
            </a:r>
            <a:r>
              <a:rPr lang="en-US" dirty="0" err="1" smtClean="0"/>
              <a:t>pages?f</a:t>
            </a:r>
            <a:r>
              <a:rPr lang="en-US" dirty="0" smtClean="0"/>
              <a:t>=</a:t>
            </a:r>
            <a:r>
              <a:rPr lang="en-US" dirty="0" err="1" smtClean="0"/>
              <a:t>property.title</a:t>
            </a:r>
            <a:r>
              <a:rPr lang="en-US" dirty="0" smtClean="0"/>
              <a:t>(</a:t>
            </a:r>
            <a:r>
              <a:rPr lang="en-US" dirty="0" err="1" smtClean="0"/>
              <a:t>eq</a:t>
            </a:r>
            <a:r>
              <a:rPr lang="en-US" dirty="0" smtClean="0"/>
              <a:t>)</a:t>
            </a:r>
            <a:r>
              <a:rPr lang="en-US" dirty="0" err="1" smtClean="0"/>
              <a:t>Home&amp;pc</a:t>
            </a:r>
            <a:r>
              <a:rPr lang="en-US" dirty="0" smtClean="0"/>
              <a:t>=</a:t>
            </a:r>
            <a:r>
              <a:rPr lang="en-US" dirty="0" err="1" smtClean="0"/>
              <a:t>true&amp;depth</a:t>
            </a:r>
            <a:r>
              <a:rPr lang="en-US" dirty="0" smtClean="0"/>
              <a:t>=3</a:t>
            </a:r>
          </a:p>
          <a:p>
            <a:endParaRPr lang="en-US" dirty="0" smtClean="0"/>
          </a:p>
          <a:p>
            <a:r>
              <a:rPr lang="en-US" b="1" dirty="0" smtClean="0"/>
              <a:t>TIME</a:t>
            </a:r>
          </a:p>
          <a:p>
            <a:r>
              <a:rPr lang="en-US" b="0" dirty="0" smtClean="0"/>
              <a:t>2 min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1E29FC-A785-1D40-BBA7-278D4149D25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1330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KEY</a:t>
            </a:r>
          </a:p>
          <a:p>
            <a:r>
              <a:rPr lang="en-US" dirty="0" smtClean="0"/>
              <a:t>Demos</a:t>
            </a:r>
          </a:p>
          <a:p>
            <a:endParaRPr lang="en-US" dirty="0" smtClean="0"/>
          </a:p>
          <a:p>
            <a:r>
              <a:rPr lang="en-US" b="1" dirty="0" smtClean="0"/>
              <a:t>HOW</a:t>
            </a:r>
          </a:p>
          <a:p>
            <a:r>
              <a:rPr lang="en-US" b="0" dirty="0" smtClean="0"/>
              <a:t>Show</a:t>
            </a:r>
            <a:r>
              <a:rPr lang="en-US" b="0" baseline="0" dirty="0" smtClean="0"/>
              <a:t> some examples using the GET verb</a:t>
            </a:r>
          </a:p>
          <a:p>
            <a:endParaRPr lang="en-US" b="0" baseline="0" dirty="0" smtClean="0"/>
          </a:p>
          <a:p>
            <a:r>
              <a:rPr lang="en-US" b="1" baseline="0" dirty="0" smtClean="0"/>
              <a:t>TIME</a:t>
            </a:r>
          </a:p>
          <a:p>
            <a:r>
              <a:rPr lang="en-US" b="0" baseline="0" dirty="0" smtClean="0"/>
              <a:t>5 min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1E29FC-A785-1D40-BBA7-278D4149D25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3464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b="1" dirty="0" smtClean="0">
                <a:latin typeface="Times New Roman" pitchFamily="18" charset="0"/>
              </a:rPr>
              <a:t>KEY</a:t>
            </a:r>
          </a:p>
          <a:p>
            <a:pPr eaLnBrk="1" hangingPunct="1"/>
            <a:r>
              <a:rPr lang="en-US" b="0" dirty="0" smtClean="0">
                <a:latin typeface="Times New Roman" pitchFamily="18" charset="0"/>
              </a:rPr>
              <a:t>Representation</a:t>
            </a:r>
            <a:r>
              <a:rPr lang="en-US" b="0" baseline="0" dirty="0" smtClean="0">
                <a:latin typeface="Times New Roman" pitchFamily="18" charset="0"/>
              </a:rPr>
              <a:t> formats</a:t>
            </a:r>
          </a:p>
          <a:p>
            <a:pPr eaLnBrk="1" hangingPunct="1"/>
            <a:endParaRPr lang="en-US" b="0" baseline="0" dirty="0" smtClean="0">
              <a:latin typeface="Times New Roman" pitchFamily="18" charset="0"/>
            </a:endParaRPr>
          </a:p>
          <a:p>
            <a:pPr eaLnBrk="1" hangingPunct="1"/>
            <a:r>
              <a:rPr lang="en-US" b="1" baseline="0" dirty="0" smtClean="0">
                <a:latin typeface="Times New Roman" pitchFamily="18" charset="0"/>
              </a:rPr>
              <a:t>HOW</a:t>
            </a:r>
            <a:endParaRPr lang="en-US" b="1" dirty="0" smtClean="0">
              <a:latin typeface="Times New Roman" pitchFamily="18" charset="0"/>
            </a:endParaRPr>
          </a:p>
          <a:p>
            <a:pPr eaLnBrk="1" hangingPunct="1"/>
            <a:r>
              <a:rPr lang="en-US" dirty="0" smtClean="0">
                <a:latin typeface="Times New Roman" pitchFamily="18" charset="0"/>
              </a:rPr>
              <a:t>Do a get request and change the extension to show that one time it returns the XML and the other time the HTML format of the model structure.</a:t>
            </a:r>
          </a:p>
          <a:p>
            <a:pPr eaLnBrk="1" hangingPunct="1"/>
            <a:r>
              <a:rPr lang="en-US" dirty="0" smtClean="0">
                <a:latin typeface="Times New Roman" pitchFamily="18" charset="0"/>
              </a:rPr>
              <a:t>.XML</a:t>
            </a:r>
          </a:p>
          <a:p>
            <a:pPr eaLnBrk="1" hangingPunct="1"/>
            <a:r>
              <a:rPr lang="en-US" dirty="0" smtClean="0">
                <a:latin typeface="Times New Roman" pitchFamily="18" charset="0"/>
              </a:rPr>
              <a:t>.HTML</a:t>
            </a:r>
          </a:p>
          <a:p>
            <a:endParaRPr lang="nl-NL" dirty="0" smtClean="0"/>
          </a:p>
          <a:p>
            <a:r>
              <a:rPr lang="nl-NL" dirty="0" err="1" smtClean="0"/>
              <a:t>Example</a:t>
            </a:r>
            <a:r>
              <a:rPr lang="nl-NL" dirty="0" smtClean="0"/>
              <a:t>:</a:t>
            </a:r>
          </a:p>
          <a:p>
            <a:r>
              <a:rPr lang="nl-NL" dirty="0" smtClean="0"/>
              <a:t>http://localhost:7777/portalserver/portals/</a:t>
            </a:r>
            <a:r>
              <a:rPr lang="nl-NL" dirty="0" err="1" smtClean="0"/>
              <a:t>retail</a:t>
            </a:r>
            <a:r>
              <a:rPr lang="nl-NL" dirty="0" smtClean="0"/>
              <a:t>-demo/pages/&lt;page-name&gt;.</a:t>
            </a:r>
            <a:r>
              <a:rPr lang="nl-NL" dirty="0" err="1" smtClean="0"/>
              <a:t>xml</a:t>
            </a:r>
            <a:endParaRPr lang="nl-NL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dirty="0" smtClean="0"/>
              <a:t>http://localhost:7777/portalserver/portals/</a:t>
            </a:r>
            <a:r>
              <a:rPr lang="nl-NL" dirty="0" err="1" smtClean="0"/>
              <a:t>retail</a:t>
            </a:r>
            <a:r>
              <a:rPr lang="nl-NL" dirty="0" smtClean="0"/>
              <a:t>-demo/pages/&lt;page-name&gt;.html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l-NL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b="1" dirty="0" smtClean="0"/>
              <a:t>TIME</a:t>
            </a:r>
          </a:p>
          <a:p>
            <a:r>
              <a:rPr lang="nl-NL" b="0" dirty="0" smtClean="0"/>
              <a:t>5</a:t>
            </a:r>
            <a:r>
              <a:rPr lang="nl-NL" b="0" baseline="0" dirty="0" smtClean="0"/>
              <a:t> min</a:t>
            </a:r>
            <a:endParaRPr lang="nl-NL" b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1E29FC-A785-1D40-BBA7-278D4149D25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2643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nl-NL" b="1" i="0" u="none" dirty="0" smtClean="0">
                <a:latin typeface="Times New Roman" pitchFamily="18" charset="0"/>
                <a:sym typeface="Wingdings" pitchFamily="2" charset="2"/>
              </a:rPr>
              <a:t>KEY</a:t>
            </a:r>
          </a:p>
          <a:p>
            <a:pPr eaLnBrk="1" hangingPunct="1"/>
            <a:r>
              <a:rPr lang="nl-NL" i="0" u="none" dirty="0" err="1" smtClean="0">
                <a:latin typeface="Times New Roman" pitchFamily="18" charset="0"/>
                <a:sym typeface="Wingdings" pitchFamily="2" charset="2"/>
              </a:rPr>
              <a:t>Exercises</a:t>
            </a:r>
            <a:endParaRPr lang="nl-NL" i="0" u="none" dirty="0" smtClean="0">
              <a:latin typeface="Times New Roman" pitchFamily="18" charset="0"/>
              <a:sym typeface="Wingdings" pitchFamily="2" charset="2"/>
            </a:endParaRPr>
          </a:p>
          <a:p>
            <a:pPr eaLnBrk="1" hangingPunct="1"/>
            <a:endParaRPr lang="nl-NL" i="0" u="none" dirty="0" smtClean="0">
              <a:latin typeface="Times New Roman" pitchFamily="18" charset="0"/>
              <a:sym typeface="Wingdings" pitchFamily="2" charset="2"/>
            </a:endParaRPr>
          </a:p>
          <a:p>
            <a:pPr eaLnBrk="1" hangingPunct="1"/>
            <a:r>
              <a:rPr lang="nl-NL" b="1" i="0" u="none" dirty="0" smtClean="0">
                <a:latin typeface="Times New Roman" pitchFamily="18" charset="0"/>
                <a:sym typeface="Wingdings" pitchFamily="2" charset="2"/>
              </a:rPr>
              <a:t>HOW</a:t>
            </a:r>
          </a:p>
          <a:p>
            <a:pPr eaLnBrk="1" hangingPunct="1"/>
            <a:r>
              <a:rPr lang="nl-NL" i="0" u="none" dirty="0" smtClean="0">
                <a:latin typeface="Times New Roman" pitchFamily="18" charset="0"/>
                <a:sym typeface="Wingdings" pitchFamily="2" charset="2"/>
              </a:rPr>
              <a:t>Show</a:t>
            </a:r>
            <a:r>
              <a:rPr lang="nl-NL" i="0" u="none" baseline="0" dirty="0" smtClean="0">
                <a:latin typeface="Times New Roman" pitchFamily="18" charset="0"/>
                <a:sym typeface="Wingdings" pitchFamily="2" charset="2"/>
              </a:rPr>
              <a:t> </a:t>
            </a:r>
            <a:r>
              <a:rPr lang="nl-NL" i="0" u="none" baseline="0" dirty="0" err="1" smtClean="0">
                <a:latin typeface="Times New Roman" pitchFamily="18" charset="0"/>
                <a:sym typeface="Wingdings" pitchFamily="2" charset="2"/>
              </a:rPr>
              <a:t>how</a:t>
            </a:r>
            <a:r>
              <a:rPr lang="nl-NL" i="0" u="none" baseline="0" dirty="0" smtClean="0">
                <a:latin typeface="Times New Roman" pitchFamily="18" charset="0"/>
                <a:sym typeface="Wingdings" pitchFamily="2" charset="2"/>
              </a:rPr>
              <a:t> </a:t>
            </a:r>
            <a:r>
              <a:rPr lang="nl-NL" i="0" u="none" baseline="0" dirty="0" err="1" smtClean="0">
                <a:latin typeface="Times New Roman" pitchFamily="18" charset="0"/>
                <a:sym typeface="Wingdings" pitchFamily="2" charset="2"/>
              </a:rPr>
              <a:t>to</a:t>
            </a:r>
            <a:r>
              <a:rPr lang="nl-NL" i="0" u="none" baseline="0" dirty="0" smtClean="0">
                <a:latin typeface="Times New Roman" pitchFamily="18" charset="0"/>
                <a:sym typeface="Wingdings" pitchFamily="2" charset="2"/>
              </a:rPr>
              <a:t> </a:t>
            </a:r>
            <a:r>
              <a:rPr lang="nl-NL" i="0" u="none" baseline="0" dirty="0" err="1" smtClean="0">
                <a:latin typeface="Times New Roman" pitchFamily="18" charset="0"/>
                <a:sym typeface="Wingdings" pitchFamily="2" charset="2"/>
              </a:rPr>
              <a:t>retrieve</a:t>
            </a:r>
            <a:r>
              <a:rPr lang="nl-NL" i="0" u="none" baseline="0" dirty="0" smtClean="0">
                <a:latin typeface="Times New Roman" pitchFamily="18" charset="0"/>
                <a:sym typeface="Wingdings" pitchFamily="2" charset="2"/>
              </a:rPr>
              <a:t> </a:t>
            </a:r>
            <a:r>
              <a:rPr lang="nl-NL" i="0" u="none" baseline="0" dirty="0" err="1" smtClean="0">
                <a:latin typeface="Times New Roman" pitchFamily="18" charset="0"/>
                <a:sym typeface="Wingdings" pitchFamily="2" charset="2"/>
              </a:rPr>
              <a:t>the</a:t>
            </a:r>
            <a:r>
              <a:rPr lang="nl-NL" i="0" u="none" baseline="0" dirty="0" smtClean="0">
                <a:latin typeface="Times New Roman" pitchFamily="18" charset="0"/>
                <a:sym typeface="Wingdings" pitchFamily="2" charset="2"/>
              </a:rPr>
              <a:t> API </a:t>
            </a:r>
            <a:r>
              <a:rPr lang="nl-NL" i="0" u="none" baseline="0" dirty="0" err="1" smtClean="0">
                <a:latin typeface="Times New Roman" pitchFamily="18" charset="0"/>
                <a:sym typeface="Wingdings" pitchFamily="2" charset="2"/>
              </a:rPr>
              <a:t>documentation</a:t>
            </a:r>
            <a:r>
              <a:rPr lang="nl-NL" i="0" u="none" baseline="0" dirty="0" smtClean="0">
                <a:latin typeface="Times New Roman" pitchFamily="18" charset="0"/>
                <a:sym typeface="Wingdings" pitchFamily="2" charset="2"/>
              </a:rPr>
              <a:t> </a:t>
            </a:r>
            <a:r>
              <a:rPr lang="nl-NL" i="0" u="none" baseline="0" dirty="0" err="1" smtClean="0">
                <a:latin typeface="Times New Roman" pitchFamily="18" charset="0"/>
                <a:sym typeface="Wingdings" pitchFamily="2" charset="2"/>
              </a:rPr>
              <a:t>using</a:t>
            </a:r>
            <a:r>
              <a:rPr lang="nl-NL" i="0" u="none" baseline="0" dirty="0" smtClean="0">
                <a:latin typeface="Times New Roman" pitchFamily="18" charset="0"/>
                <a:sym typeface="Wingdings" pitchFamily="2" charset="2"/>
              </a:rPr>
              <a:t> </a:t>
            </a:r>
            <a:r>
              <a:rPr lang="nl-NL" i="0" u="none" baseline="0" dirty="0" err="1" smtClean="0">
                <a:latin typeface="Times New Roman" pitchFamily="18" charset="0"/>
                <a:sym typeface="Wingdings" pitchFamily="2" charset="2"/>
              </a:rPr>
              <a:t>MyBackbase</a:t>
            </a:r>
            <a:r>
              <a:rPr lang="nl-NL" i="0" u="none" baseline="0" dirty="0" smtClean="0">
                <a:latin typeface="Times New Roman" pitchFamily="18" charset="0"/>
                <a:sym typeface="Wingdings" pitchFamily="2" charset="2"/>
              </a:rPr>
              <a:t>.</a:t>
            </a:r>
          </a:p>
          <a:p>
            <a:pPr eaLnBrk="1" hangingPunct="1"/>
            <a:endParaRPr lang="nl-NL" i="0" u="none" baseline="0" dirty="0" smtClean="0">
              <a:latin typeface="Times New Roman" pitchFamily="18" charset="0"/>
              <a:sym typeface="Wingdings" pitchFamily="2" charset="2"/>
            </a:endParaRPr>
          </a:p>
          <a:p>
            <a:pPr eaLnBrk="1" hangingPunct="1"/>
            <a:r>
              <a:rPr lang="nl-NL" i="0" u="none" baseline="0" dirty="0" err="1" smtClean="0">
                <a:latin typeface="Times New Roman" pitchFamily="18" charset="0"/>
                <a:sym typeface="Wingdings" pitchFamily="2" charset="2"/>
              </a:rPr>
              <a:t>To</a:t>
            </a:r>
            <a:r>
              <a:rPr lang="nl-NL" i="0" u="none" baseline="0" dirty="0" smtClean="0">
                <a:latin typeface="Times New Roman" pitchFamily="18" charset="0"/>
                <a:sym typeface="Wingdings" pitchFamily="2" charset="2"/>
              </a:rPr>
              <a:t> get </a:t>
            </a:r>
            <a:r>
              <a:rPr lang="nl-NL" i="0" u="none" baseline="0" dirty="0" err="1" smtClean="0">
                <a:latin typeface="Times New Roman" pitchFamily="18" charset="0"/>
                <a:sym typeface="Wingdings" pitchFamily="2" charset="2"/>
              </a:rPr>
              <a:t>all</a:t>
            </a:r>
            <a:r>
              <a:rPr lang="nl-NL" i="0" u="none" baseline="0" dirty="0" smtClean="0">
                <a:latin typeface="Times New Roman" pitchFamily="18" charset="0"/>
                <a:sym typeface="Wingdings" pitchFamily="2" charset="2"/>
              </a:rPr>
              <a:t> widgets in a portal:</a:t>
            </a:r>
          </a:p>
          <a:p>
            <a:pPr eaLnBrk="1" hangingPunct="1"/>
            <a:r>
              <a:rPr lang="nl-NL" i="0" u="none" dirty="0" smtClean="0">
                <a:latin typeface="Times New Roman" pitchFamily="18" charset="0"/>
                <a:sym typeface="Wingdings" pitchFamily="2" charset="2"/>
              </a:rPr>
              <a:t>GET http://localhost:7777/portalserver/portals/[portal_name]/</a:t>
            </a:r>
            <a:r>
              <a:rPr lang="nl-NL" i="0" u="none" dirty="0" err="1" smtClean="0">
                <a:latin typeface="Times New Roman" pitchFamily="18" charset="0"/>
                <a:sym typeface="Wingdings" pitchFamily="2" charset="2"/>
              </a:rPr>
              <a:t>widgets?s</a:t>
            </a:r>
            <a:r>
              <a:rPr lang="nl-NL" i="0" u="none" dirty="0" smtClean="0">
                <a:latin typeface="Times New Roman" pitchFamily="18" charset="0"/>
                <a:sym typeface="Wingdings" pitchFamily="2" charset="2"/>
              </a:rPr>
              <a:t>=name(</a:t>
            </a:r>
            <a:r>
              <a:rPr lang="nl-NL" i="0" u="none" dirty="0" err="1" smtClean="0">
                <a:latin typeface="Times New Roman" pitchFamily="18" charset="0"/>
                <a:sym typeface="Wingdings" pitchFamily="2" charset="2"/>
              </a:rPr>
              <a:t>asc</a:t>
            </a:r>
            <a:r>
              <a:rPr lang="nl-NL" i="0" u="none" dirty="0" smtClean="0">
                <a:latin typeface="Times New Roman" pitchFamily="18" charset="0"/>
                <a:sym typeface="Wingdings" pitchFamily="2" charset="2"/>
              </a:rPr>
              <a:t>)</a:t>
            </a:r>
          </a:p>
          <a:p>
            <a:pPr eaLnBrk="1" hangingPunct="1"/>
            <a:endParaRPr lang="nl-NL" i="0" u="none" dirty="0" smtClean="0">
              <a:latin typeface="Times New Roman" pitchFamily="18" charset="0"/>
              <a:sym typeface="Wingdings" pitchFamily="2" charset="2"/>
            </a:endParaRPr>
          </a:p>
          <a:p>
            <a:pPr marL="0" marR="0" indent="0" algn="l" defTabSz="447675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  <a:defRPr/>
            </a:pPr>
            <a:r>
              <a:rPr lang="nl-NL" i="0" u="none" dirty="0" err="1" smtClean="0">
                <a:latin typeface="Times New Roman" pitchFamily="18" charset="0"/>
                <a:sym typeface="Wingdings" pitchFamily="2" charset="2"/>
              </a:rPr>
              <a:t>To</a:t>
            </a:r>
            <a:r>
              <a:rPr lang="nl-NL" i="0" u="none" dirty="0" smtClean="0">
                <a:latin typeface="Times New Roman" pitchFamily="18" charset="0"/>
                <a:sym typeface="Wingdings" pitchFamily="2" charset="2"/>
              </a:rPr>
              <a:t> create a new user</a:t>
            </a:r>
          </a:p>
          <a:p>
            <a:pPr marL="0" marR="0" indent="0" algn="l" defTabSz="447675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  <a:defRPr/>
            </a:pPr>
            <a:r>
              <a:rPr lang="nl-NL" i="0" u="none" dirty="0" smtClean="0">
                <a:latin typeface="Times New Roman" pitchFamily="18" charset="0"/>
                <a:sym typeface="Wingdings" pitchFamily="2" charset="2"/>
              </a:rPr>
              <a:t>POST http://localhost:7777/portalserver/users</a:t>
            </a:r>
          </a:p>
          <a:p>
            <a:pPr marL="0" marR="0" indent="0" algn="l" defTabSz="447675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  <a:defRPr/>
            </a:pPr>
            <a:r>
              <a:rPr lang="nl-NL" i="0" u="none" dirty="0" smtClean="0">
                <a:latin typeface="Times New Roman" pitchFamily="18" charset="0"/>
                <a:sym typeface="Wingdings" pitchFamily="2" charset="2"/>
              </a:rPr>
              <a:t>&lt;user&gt;</a:t>
            </a:r>
          </a:p>
          <a:p>
            <a:pPr marL="0" marR="0" indent="0" algn="l" defTabSz="447675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  <a:defRPr/>
            </a:pPr>
            <a:r>
              <a:rPr lang="nl-NL" i="0" u="none" baseline="0" dirty="0" smtClean="0">
                <a:latin typeface="Times New Roman" pitchFamily="18" charset="0"/>
                <a:sym typeface="Wingdings" pitchFamily="2" charset="2"/>
              </a:rPr>
              <a:t>   </a:t>
            </a:r>
            <a:r>
              <a:rPr lang="nl-NL" i="0" u="none" dirty="0" smtClean="0">
                <a:latin typeface="Times New Roman" pitchFamily="18" charset="0"/>
                <a:sym typeface="Wingdings" pitchFamily="2" charset="2"/>
              </a:rPr>
              <a:t>&lt;username&gt;testUser1&lt;/username&gt;</a:t>
            </a:r>
          </a:p>
          <a:p>
            <a:pPr marL="0" marR="0" indent="0" algn="l" defTabSz="447675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  <a:defRPr/>
            </a:pPr>
            <a:r>
              <a:rPr lang="nl-NL" i="0" u="none" baseline="0" dirty="0" smtClean="0">
                <a:latin typeface="Times New Roman" pitchFamily="18" charset="0"/>
                <a:sym typeface="Wingdings" pitchFamily="2" charset="2"/>
              </a:rPr>
              <a:t>   </a:t>
            </a:r>
            <a:r>
              <a:rPr lang="nl-NL" i="0" u="none" dirty="0" smtClean="0">
                <a:latin typeface="Times New Roman" pitchFamily="18" charset="0"/>
                <a:sym typeface="Wingdings" pitchFamily="2" charset="2"/>
              </a:rPr>
              <a:t>&lt;password&gt;123456&lt;/password&gt;</a:t>
            </a:r>
          </a:p>
          <a:p>
            <a:pPr marL="0" marR="0" indent="0" algn="l" defTabSz="447675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  <a:defRPr/>
            </a:pPr>
            <a:r>
              <a:rPr lang="nl-NL" i="0" u="none" baseline="0" dirty="0" smtClean="0">
                <a:latin typeface="Times New Roman" pitchFamily="18" charset="0"/>
                <a:sym typeface="Wingdings" pitchFamily="2" charset="2"/>
              </a:rPr>
              <a:t>   </a:t>
            </a:r>
            <a:r>
              <a:rPr lang="nl-NL" i="0" u="none" dirty="0" smtClean="0">
                <a:latin typeface="Times New Roman" pitchFamily="18" charset="0"/>
                <a:sym typeface="Wingdings" pitchFamily="2" charset="2"/>
              </a:rPr>
              <a:t>&lt;</a:t>
            </a:r>
            <a:r>
              <a:rPr lang="nl-NL" i="0" u="none" dirty="0" err="1" smtClean="0">
                <a:latin typeface="Times New Roman" pitchFamily="18" charset="0"/>
                <a:sym typeface="Wingdings" pitchFamily="2" charset="2"/>
              </a:rPr>
              <a:t>enabled</a:t>
            </a:r>
            <a:r>
              <a:rPr lang="nl-NL" i="0" u="none" dirty="0" smtClean="0">
                <a:latin typeface="Times New Roman" pitchFamily="18" charset="0"/>
                <a:sym typeface="Wingdings" pitchFamily="2" charset="2"/>
              </a:rPr>
              <a:t>&gt;</a:t>
            </a:r>
            <a:r>
              <a:rPr lang="nl-NL" i="0" u="none" dirty="0" err="1" smtClean="0">
                <a:latin typeface="Times New Roman" pitchFamily="18" charset="0"/>
                <a:sym typeface="Wingdings" pitchFamily="2" charset="2"/>
              </a:rPr>
              <a:t>true</a:t>
            </a:r>
            <a:r>
              <a:rPr lang="nl-NL" i="0" u="none" dirty="0" smtClean="0">
                <a:latin typeface="Times New Roman" pitchFamily="18" charset="0"/>
                <a:sym typeface="Wingdings" pitchFamily="2" charset="2"/>
              </a:rPr>
              <a:t>&lt;/</a:t>
            </a:r>
            <a:r>
              <a:rPr lang="nl-NL" i="0" u="none" dirty="0" err="1" smtClean="0">
                <a:latin typeface="Times New Roman" pitchFamily="18" charset="0"/>
                <a:sym typeface="Wingdings" pitchFamily="2" charset="2"/>
              </a:rPr>
              <a:t>enabled</a:t>
            </a:r>
            <a:r>
              <a:rPr lang="nl-NL" i="0" u="none" dirty="0" smtClean="0">
                <a:latin typeface="Times New Roman" pitchFamily="18" charset="0"/>
                <a:sym typeface="Wingdings" pitchFamily="2" charset="2"/>
              </a:rPr>
              <a:t>&gt;</a:t>
            </a:r>
          </a:p>
          <a:p>
            <a:pPr marL="0" marR="0" indent="0" algn="l" defTabSz="447675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  <a:defRPr/>
            </a:pPr>
            <a:r>
              <a:rPr lang="nl-NL" i="0" u="none" baseline="0" dirty="0" smtClean="0">
                <a:latin typeface="Times New Roman" pitchFamily="18" charset="0"/>
                <a:sym typeface="Wingdings" pitchFamily="2" charset="2"/>
              </a:rPr>
              <a:t>   </a:t>
            </a:r>
            <a:r>
              <a:rPr lang="nl-NL" i="0" u="none" dirty="0" smtClean="0">
                <a:latin typeface="Times New Roman" pitchFamily="18" charset="0"/>
                <a:sym typeface="Wingdings" pitchFamily="2" charset="2"/>
              </a:rPr>
              <a:t>&lt;</a:t>
            </a:r>
            <a:r>
              <a:rPr lang="nl-NL" i="0" u="none" dirty="0" err="1" smtClean="0">
                <a:latin typeface="Times New Roman" pitchFamily="18" charset="0"/>
                <a:sym typeface="Wingdings" pitchFamily="2" charset="2"/>
              </a:rPr>
              <a:t>groups</a:t>
            </a:r>
            <a:r>
              <a:rPr lang="nl-NL" i="0" u="none" dirty="0" smtClean="0">
                <a:latin typeface="Times New Roman" pitchFamily="18" charset="0"/>
                <a:sym typeface="Wingdings" pitchFamily="2" charset="2"/>
              </a:rPr>
              <a:t>&gt;</a:t>
            </a:r>
          </a:p>
          <a:p>
            <a:pPr marL="0" marR="0" indent="0" algn="l" defTabSz="447675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  <a:defRPr/>
            </a:pPr>
            <a:r>
              <a:rPr lang="nl-NL" i="0" u="none" baseline="0" dirty="0" smtClean="0">
                <a:latin typeface="Times New Roman" pitchFamily="18" charset="0"/>
                <a:sym typeface="Wingdings" pitchFamily="2" charset="2"/>
              </a:rPr>
              <a:t>      </a:t>
            </a:r>
            <a:r>
              <a:rPr lang="nl-NL" i="0" u="none" dirty="0" smtClean="0">
                <a:latin typeface="Times New Roman" pitchFamily="18" charset="0"/>
                <a:sym typeface="Wingdings" pitchFamily="2" charset="2"/>
              </a:rPr>
              <a:t>&lt;</a:t>
            </a:r>
            <a:r>
              <a:rPr lang="nl-NL" i="0" u="none" dirty="0" err="1" smtClean="0">
                <a:latin typeface="Times New Roman" pitchFamily="18" charset="0"/>
                <a:sym typeface="Wingdings" pitchFamily="2" charset="2"/>
              </a:rPr>
              <a:t>group</a:t>
            </a:r>
            <a:r>
              <a:rPr lang="nl-NL" i="0" u="none" dirty="0" smtClean="0">
                <a:latin typeface="Times New Roman" pitchFamily="18" charset="0"/>
                <a:sym typeface="Wingdings" pitchFamily="2" charset="2"/>
              </a:rPr>
              <a:t>&gt;</a:t>
            </a:r>
          </a:p>
          <a:p>
            <a:pPr marL="0" marR="0" indent="0" algn="l" defTabSz="447675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  <a:defRPr/>
            </a:pPr>
            <a:r>
              <a:rPr lang="nl-NL" i="0" u="none" baseline="0" dirty="0" smtClean="0">
                <a:latin typeface="Times New Roman" pitchFamily="18" charset="0"/>
                <a:sym typeface="Wingdings" pitchFamily="2" charset="2"/>
              </a:rPr>
              <a:t>         </a:t>
            </a:r>
            <a:r>
              <a:rPr lang="nl-NL" i="0" u="none" dirty="0" smtClean="0">
                <a:latin typeface="Times New Roman" pitchFamily="18" charset="0"/>
                <a:sym typeface="Wingdings" pitchFamily="2" charset="2"/>
              </a:rPr>
              <a:t>&lt;name&gt;</a:t>
            </a:r>
            <a:r>
              <a:rPr lang="nl-NL" i="0" u="none" dirty="0" err="1" smtClean="0">
                <a:latin typeface="Times New Roman" pitchFamily="18" charset="0"/>
                <a:sym typeface="Wingdings" pitchFamily="2" charset="2"/>
              </a:rPr>
              <a:t>admin</a:t>
            </a:r>
            <a:r>
              <a:rPr lang="nl-NL" i="0" u="none" dirty="0" smtClean="0">
                <a:latin typeface="Times New Roman" pitchFamily="18" charset="0"/>
                <a:sym typeface="Wingdings" pitchFamily="2" charset="2"/>
              </a:rPr>
              <a:t>&lt;/name&gt;</a:t>
            </a:r>
          </a:p>
          <a:p>
            <a:pPr marL="0" marR="0" indent="0" algn="l" defTabSz="447675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  <a:defRPr/>
            </a:pPr>
            <a:r>
              <a:rPr lang="nl-NL" i="0" u="none" baseline="0" dirty="0" smtClean="0">
                <a:latin typeface="Times New Roman" pitchFamily="18" charset="0"/>
                <a:sym typeface="Wingdings" pitchFamily="2" charset="2"/>
              </a:rPr>
              <a:t>      </a:t>
            </a:r>
            <a:r>
              <a:rPr lang="nl-NL" i="0" u="none" dirty="0" smtClean="0">
                <a:latin typeface="Times New Roman" pitchFamily="18" charset="0"/>
                <a:sym typeface="Wingdings" pitchFamily="2" charset="2"/>
              </a:rPr>
              <a:t>&lt;/</a:t>
            </a:r>
            <a:r>
              <a:rPr lang="nl-NL" i="0" u="none" dirty="0" err="1" smtClean="0">
                <a:latin typeface="Times New Roman" pitchFamily="18" charset="0"/>
                <a:sym typeface="Wingdings" pitchFamily="2" charset="2"/>
              </a:rPr>
              <a:t>group</a:t>
            </a:r>
            <a:r>
              <a:rPr lang="nl-NL" i="0" u="none" dirty="0" smtClean="0">
                <a:latin typeface="Times New Roman" pitchFamily="18" charset="0"/>
                <a:sym typeface="Wingdings" pitchFamily="2" charset="2"/>
              </a:rPr>
              <a:t>&gt;</a:t>
            </a:r>
          </a:p>
          <a:p>
            <a:pPr marL="0" marR="0" indent="0" algn="l" defTabSz="447675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  <a:defRPr/>
            </a:pPr>
            <a:r>
              <a:rPr lang="nl-NL" i="0" u="none" baseline="0" dirty="0" smtClean="0">
                <a:latin typeface="Times New Roman" pitchFamily="18" charset="0"/>
                <a:sym typeface="Wingdings" pitchFamily="2" charset="2"/>
              </a:rPr>
              <a:t>   </a:t>
            </a:r>
            <a:r>
              <a:rPr lang="nl-NL" i="0" u="none" dirty="0" smtClean="0">
                <a:latin typeface="Times New Roman" pitchFamily="18" charset="0"/>
                <a:sym typeface="Wingdings" pitchFamily="2" charset="2"/>
              </a:rPr>
              <a:t>&lt;/</a:t>
            </a:r>
            <a:r>
              <a:rPr lang="nl-NL" i="0" u="none" dirty="0" err="1" smtClean="0">
                <a:latin typeface="Times New Roman" pitchFamily="18" charset="0"/>
                <a:sym typeface="Wingdings" pitchFamily="2" charset="2"/>
              </a:rPr>
              <a:t>groups</a:t>
            </a:r>
            <a:r>
              <a:rPr lang="nl-NL" i="0" u="none" dirty="0" smtClean="0">
                <a:latin typeface="Times New Roman" pitchFamily="18" charset="0"/>
                <a:sym typeface="Wingdings" pitchFamily="2" charset="2"/>
              </a:rPr>
              <a:t>&gt;</a:t>
            </a:r>
          </a:p>
          <a:p>
            <a:pPr marL="0" marR="0" indent="0" algn="l" defTabSz="447675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  <a:defRPr/>
            </a:pPr>
            <a:r>
              <a:rPr lang="nl-NL" i="0" u="none" baseline="0" dirty="0" smtClean="0">
                <a:latin typeface="Times New Roman" pitchFamily="18" charset="0"/>
                <a:sym typeface="Wingdings" pitchFamily="2" charset="2"/>
              </a:rPr>
              <a:t>   </a:t>
            </a:r>
            <a:r>
              <a:rPr lang="nl-NL" i="0" u="none" dirty="0" smtClean="0">
                <a:latin typeface="Times New Roman" pitchFamily="18" charset="0"/>
                <a:sym typeface="Wingdings" pitchFamily="2" charset="2"/>
              </a:rPr>
              <a:t>&lt;</a:t>
            </a:r>
            <a:r>
              <a:rPr lang="nl-NL" i="0" u="none" dirty="0" err="1" smtClean="0">
                <a:latin typeface="Times New Roman" pitchFamily="18" charset="0"/>
                <a:sym typeface="Wingdings" pitchFamily="2" charset="2"/>
              </a:rPr>
              <a:t>properties</a:t>
            </a:r>
            <a:r>
              <a:rPr lang="nl-NL" i="0" u="none" dirty="0" smtClean="0">
                <a:latin typeface="Times New Roman" pitchFamily="18" charset="0"/>
                <a:sym typeface="Wingdings" pitchFamily="2" charset="2"/>
              </a:rPr>
              <a:t>/&gt;</a:t>
            </a:r>
          </a:p>
          <a:p>
            <a:pPr marL="0" marR="0" indent="0" algn="l" defTabSz="447675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  <a:defRPr/>
            </a:pPr>
            <a:r>
              <a:rPr lang="nl-NL" i="0" u="none" dirty="0" smtClean="0">
                <a:latin typeface="Times New Roman" pitchFamily="18" charset="0"/>
                <a:sym typeface="Wingdings" pitchFamily="2" charset="2"/>
              </a:rPr>
              <a:t>&lt;/user&gt;</a:t>
            </a:r>
          </a:p>
          <a:p>
            <a:pPr marL="0" marR="0" indent="0" algn="l" defTabSz="447675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  <a:defRPr/>
            </a:pPr>
            <a:endParaRPr lang="nl-NL" i="0" u="none" dirty="0" smtClean="0">
              <a:latin typeface="Times New Roman" pitchFamily="18" charset="0"/>
              <a:sym typeface="Wingdings" pitchFamily="2" charset="2"/>
            </a:endParaRPr>
          </a:p>
          <a:p>
            <a:pPr marL="0" marR="0" indent="0" algn="l" defTabSz="447675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  <a:defRPr/>
            </a:pPr>
            <a:r>
              <a:rPr lang="nl-NL" b="1" i="0" u="none" dirty="0" smtClean="0">
                <a:latin typeface="Times New Roman" pitchFamily="18" charset="0"/>
                <a:sym typeface="Wingdings" pitchFamily="2" charset="2"/>
              </a:rPr>
              <a:t>TIME</a:t>
            </a:r>
          </a:p>
          <a:p>
            <a:pPr marL="0" marR="0" indent="0" algn="l" defTabSz="447675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  <a:defRPr/>
            </a:pPr>
            <a:r>
              <a:rPr lang="nl-NL" b="0" i="0" u="none" dirty="0" smtClean="0">
                <a:latin typeface="Times New Roman" pitchFamily="18" charset="0"/>
                <a:sym typeface="Wingdings" pitchFamily="2" charset="2"/>
              </a:rPr>
              <a:t>10</a:t>
            </a:r>
            <a:r>
              <a:rPr lang="nl-NL" b="0" i="0" u="none" baseline="0" dirty="0" smtClean="0">
                <a:latin typeface="Times New Roman" pitchFamily="18" charset="0"/>
                <a:sym typeface="Wingdings" pitchFamily="2" charset="2"/>
              </a:rPr>
              <a:t> minutes</a:t>
            </a:r>
            <a:endParaRPr lang="nl-NL" b="0" i="0" u="none" dirty="0" smtClean="0">
              <a:latin typeface="Times New Roman" pitchFamily="18" charset="0"/>
              <a:sym typeface="Wingdings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1E29FC-A785-1D40-BBA7-278D4149D25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47785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b="1" dirty="0" smtClean="0">
                <a:latin typeface="Times New Roman" pitchFamily="18" charset="0"/>
              </a:rPr>
              <a:t>KEY</a:t>
            </a:r>
          </a:p>
          <a:p>
            <a:pPr eaLnBrk="1" hangingPunct="1"/>
            <a:r>
              <a:rPr lang="en-US" b="0" dirty="0" smtClean="0">
                <a:latin typeface="Times New Roman" pitchFamily="18" charset="0"/>
              </a:rPr>
              <a:t>Show</a:t>
            </a:r>
            <a:r>
              <a:rPr lang="en-US" b="0" baseline="0" dirty="0" smtClean="0">
                <a:latin typeface="Times New Roman" pitchFamily="18" charset="0"/>
              </a:rPr>
              <a:t> the API usage when working with CXP Manager</a:t>
            </a:r>
          </a:p>
          <a:p>
            <a:pPr eaLnBrk="1" hangingPunct="1"/>
            <a:endParaRPr lang="en-US" b="0" baseline="0" dirty="0" smtClean="0">
              <a:latin typeface="Times New Roman" pitchFamily="18" charset="0"/>
            </a:endParaRPr>
          </a:p>
          <a:p>
            <a:pPr eaLnBrk="1" hangingPunct="1"/>
            <a:r>
              <a:rPr lang="en-US" b="1" baseline="0" dirty="0" smtClean="0">
                <a:latin typeface="Times New Roman" pitchFamily="18" charset="0"/>
              </a:rPr>
              <a:t>HOW</a:t>
            </a:r>
            <a:endParaRPr lang="en-US" b="1" dirty="0" smtClean="0">
              <a:latin typeface="Times New Roman" pitchFamily="18" charset="0"/>
            </a:endParaRPr>
          </a:p>
          <a:p>
            <a:pPr eaLnBrk="1" hangingPunct="1"/>
            <a:r>
              <a:rPr lang="en-US" dirty="0" smtClean="0">
                <a:latin typeface="Times New Roman" pitchFamily="18" charset="0"/>
              </a:rPr>
              <a:t>Go</a:t>
            </a:r>
            <a:r>
              <a:rPr lang="en-US" baseline="0" dirty="0" smtClean="0">
                <a:latin typeface="Times New Roman" pitchFamily="18" charset="0"/>
              </a:rPr>
              <a:t> to Portal Manager -&gt; My Portal -&gt; Pages</a:t>
            </a:r>
          </a:p>
          <a:p>
            <a:pPr eaLnBrk="1" hangingPunct="1"/>
            <a:r>
              <a:rPr lang="en-US" baseline="0" dirty="0" smtClean="0">
                <a:latin typeface="Times New Roman" pitchFamily="18" charset="0"/>
              </a:rPr>
              <a:t>Open firebug/inspect tool, switch to the Network tab</a:t>
            </a:r>
          </a:p>
          <a:p>
            <a:pPr eaLnBrk="1" hangingPunct="1"/>
            <a:r>
              <a:rPr lang="en-US" baseline="0" dirty="0" smtClean="0">
                <a:latin typeface="Times New Roman" pitchFamily="18" charset="0"/>
              </a:rPr>
              <a:t>Manipulate the model (drag and drop a new widget, or delete an instance) and show how this will fire some REST API calls </a:t>
            </a:r>
          </a:p>
          <a:p>
            <a:pPr eaLnBrk="1" hangingPunct="1"/>
            <a:endParaRPr lang="en-US" baseline="0" dirty="0" smtClean="0">
              <a:latin typeface="Times New Roman" pitchFamily="18" charset="0"/>
            </a:endParaRPr>
          </a:p>
          <a:p>
            <a:pPr eaLnBrk="1" hangingPunct="1"/>
            <a:r>
              <a:rPr lang="en-US" b="1" baseline="0" dirty="0" smtClean="0">
                <a:latin typeface="Times New Roman" pitchFamily="18" charset="0"/>
              </a:rPr>
              <a:t>TIME</a:t>
            </a:r>
          </a:p>
          <a:p>
            <a:pPr eaLnBrk="1" hangingPunct="1"/>
            <a:r>
              <a:rPr lang="en-US" baseline="0" dirty="0" smtClean="0">
                <a:latin typeface="Times New Roman" pitchFamily="18" charset="0"/>
              </a:rPr>
              <a:t>5 min</a:t>
            </a:r>
            <a:endParaRPr lang="en-US" dirty="0" smtClean="0">
              <a:latin typeface="Times New Roman" pitchFamily="18" charset="0"/>
            </a:endParaRPr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1E29FC-A785-1D40-BBA7-278D4149D25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2643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KEY</a:t>
            </a:r>
          </a:p>
          <a:p>
            <a:r>
              <a:rPr lang="en-US" b="0" dirty="0" smtClean="0"/>
              <a:t>Java API</a:t>
            </a:r>
          </a:p>
          <a:p>
            <a:endParaRPr lang="en-US" dirty="0" smtClean="0"/>
          </a:p>
          <a:p>
            <a:r>
              <a:rPr lang="en-US" b="1" dirty="0" smtClean="0"/>
              <a:t>HOW</a:t>
            </a:r>
          </a:p>
          <a:p>
            <a:r>
              <a:rPr lang="en-US" b="0" dirty="0" smtClean="0"/>
              <a:t>Show</a:t>
            </a:r>
            <a:r>
              <a:rPr lang="en-US" b="0" baseline="0" dirty="0" smtClean="0"/>
              <a:t> the API documentation</a:t>
            </a:r>
            <a:endParaRPr lang="en-US" b="0" dirty="0" smtClean="0"/>
          </a:p>
          <a:p>
            <a:endParaRPr lang="en-US" dirty="0" smtClean="0"/>
          </a:p>
          <a:p>
            <a:r>
              <a:rPr lang="en-US" b="1" dirty="0" smtClean="0"/>
              <a:t>TIME</a:t>
            </a:r>
          </a:p>
          <a:p>
            <a:r>
              <a:rPr lang="en-US" b="0" dirty="0" smtClean="0"/>
              <a:t>1 min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1E29FC-A785-1D40-BBA7-278D4149D25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2804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KEY</a:t>
            </a:r>
          </a:p>
          <a:p>
            <a:r>
              <a:rPr lang="en-US" dirty="0" smtClean="0"/>
              <a:t>Important classes</a:t>
            </a:r>
          </a:p>
          <a:p>
            <a:endParaRPr lang="en-US" dirty="0" smtClean="0"/>
          </a:p>
          <a:p>
            <a:r>
              <a:rPr lang="en-US" b="1" dirty="0" smtClean="0"/>
              <a:t>HOW</a:t>
            </a:r>
          </a:p>
          <a:p>
            <a:r>
              <a:rPr lang="en-US" b="0" dirty="0" smtClean="0"/>
              <a:t>Briefly describe some</a:t>
            </a:r>
            <a:r>
              <a:rPr lang="en-US" b="0" baseline="0" dirty="0" smtClean="0"/>
              <a:t> services</a:t>
            </a:r>
            <a:endParaRPr lang="en-US" b="0" dirty="0" smtClean="0"/>
          </a:p>
          <a:p>
            <a:r>
              <a:rPr lang="en-US" dirty="0" smtClean="0"/>
              <a:t> </a:t>
            </a:r>
          </a:p>
          <a:p>
            <a:r>
              <a:rPr lang="en-US" b="1" dirty="0" smtClean="0"/>
              <a:t>TIME</a:t>
            </a:r>
          </a:p>
          <a:p>
            <a:r>
              <a:rPr lang="en-US" sz="1200" u="non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 min</a:t>
            </a:r>
          </a:p>
          <a:p>
            <a:endParaRPr lang="en-US" sz="1200" u="non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1E29FC-A785-1D40-BBA7-278D4149D25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7378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KEY</a:t>
            </a:r>
          </a:p>
          <a:p>
            <a:r>
              <a:rPr lang="en-US" dirty="0" smtClean="0"/>
              <a:t>Module objectives</a:t>
            </a:r>
          </a:p>
          <a:p>
            <a:endParaRPr lang="en-US" dirty="0" smtClean="0"/>
          </a:p>
          <a:p>
            <a:r>
              <a:rPr lang="en-US" b="1" dirty="0" smtClean="0"/>
              <a:t>HOW</a:t>
            </a:r>
          </a:p>
          <a:p>
            <a:pPr marL="171450" indent="-171450">
              <a:buFont typeface="Arial" charset="0"/>
              <a:buChar char="•"/>
            </a:pPr>
            <a:r>
              <a:rPr lang="en-US" dirty="0" smtClean="0"/>
              <a:t>Briefly, introduce the module objectives</a:t>
            </a:r>
          </a:p>
          <a:p>
            <a:endParaRPr lang="en-US" dirty="0" smtClean="0"/>
          </a:p>
          <a:p>
            <a:r>
              <a:rPr lang="en-US" b="1" dirty="0" smtClean="0"/>
              <a:t>TIME </a:t>
            </a:r>
          </a:p>
          <a:p>
            <a:r>
              <a:rPr lang="en-US" dirty="0" smtClean="0"/>
              <a:t>1 min 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1E29FC-A785-1D40-BBA7-278D4149D25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51802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KEY</a:t>
            </a:r>
          </a:p>
          <a:p>
            <a:r>
              <a:rPr lang="en-US" b="0" dirty="0" smtClean="0"/>
              <a:t>An example of service</a:t>
            </a:r>
          </a:p>
          <a:p>
            <a:endParaRPr lang="en-US" dirty="0" smtClean="0"/>
          </a:p>
          <a:p>
            <a:r>
              <a:rPr lang="en-US" b="1" dirty="0" smtClean="0"/>
              <a:t>HOW</a:t>
            </a:r>
          </a:p>
          <a:p>
            <a:r>
              <a:rPr lang="en-US" b="0" dirty="0" smtClean="0"/>
              <a:t>Use the </a:t>
            </a:r>
            <a:r>
              <a:rPr lang="en-US" b="0" dirty="0" err="1" smtClean="0"/>
              <a:t>PortalBusinessService</a:t>
            </a:r>
            <a:r>
              <a:rPr lang="en-US" b="0" dirty="0" smtClean="0"/>
              <a:t> as an</a:t>
            </a:r>
            <a:r>
              <a:rPr lang="en-US" b="0" baseline="0" dirty="0" smtClean="0"/>
              <a:t> example</a:t>
            </a:r>
            <a:endParaRPr lang="en-US" b="0" dirty="0" smtClean="0"/>
          </a:p>
          <a:p>
            <a:endParaRPr lang="en-US" dirty="0" smtClean="0"/>
          </a:p>
          <a:p>
            <a:r>
              <a:rPr lang="en-US" b="1" dirty="0" smtClean="0"/>
              <a:t>TIME</a:t>
            </a:r>
          </a:p>
          <a:p>
            <a:r>
              <a:rPr lang="en-US" b="0" dirty="0" smtClean="0"/>
              <a:t>1 min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1E29FC-A785-1D40-BBA7-278D4149D25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05986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KEY</a:t>
            </a:r>
          </a:p>
          <a:p>
            <a:r>
              <a:rPr lang="en-US" b="0" dirty="0" smtClean="0"/>
              <a:t>Another example of service</a:t>
            </a:r>
          </a:p>
          <a:p>
            <a:endParaRPr lang="en-US" dirty="0" smtClean="0"/>
          </a:p>
          <a:p>
            <a:r>
              <a:rPr lang="en-US" b="1" dirty="0" smtClean="0"/>
              <a:t>HOW</a:t>
            </a:r>
          </a:p>
          <a:p>
            <a:r>
              <a:rPr lang="en-US" b="0" dirty="0" smtClean="0"/>
              <a:t>Use the </a:t>
            </a:r>
            <a:r>
              <a:rPr lang="en-US" b="0" dirty="0" err="1" smtClean="0"/>
              <a:t>GroupBusinessService</a:t>
            </a:r>
            <a:r>
              <a:rPr lang="en-US" b="0" dirty="0" smtClean="0"/>
              <a:t> as an</a:t>
            </a:r>
            <a:r>
              <a:rPr lang="en-US" b="0" baseline="0" dirty="0" smtClean="0"/>
              <a:t> example</a:t>
            </a:r>
            <a:endParaRPr lang="en-US" b="0" dirty="0" smtClean="0"/>
          </a:p>
          <a:p>
            <a:endParaRPr lang="en-US" dirty="0" smtClean="0"/>
          </a:p>
          <a:p>
            <a:r>
              <a:rPr lang="en-US" b="1" dirty="0" smtClean="0"/>
              <a:t>TIME</a:t>
            </a:r>
          </a:p>
          <a:p>
            <a:r>
              <a:rPr lang="en-US" b="0" dirty="0" smtClean="0"/>
              <a:t>1 min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1E29FC-A785-1D40-BBA7-278D4149D25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64952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KEY</a:t>
            </a:r>
          </a:p>
          <a:p>
            <a:r>
              <a:rPr lang="en-US" b="0" dirty="0" smtClean="0"/>
              <a:t>Another example of service</a:t>
            </a:r>
          </a:p>
          <a:p>
            <a:endParaRPr lang="en-US" dirty="0" smtClean="0"/>
          </a:p>
          <a:p>
            <a:r>
              <a:rPr lang="en-US" b="1" dirty="0" smtClean="0"/>
              <a:t>HOW</a:t>
            </a:r>
          </a:p>
          <a:p>
            <a:r>
              <a:rPr lang="en-US" b="0" dirty="0" smtClean="0"/>
              <a:t>Use the </a:t>
            </a:r>
            <a:r>
              <a:rPr lang="en-US" b="0" dirty="0" err="1" smtClean="0"/>
              <a:t>ItemBusinessService</a:t>
            </a:r>
            <a:r>
              <a:rPr lang="en-US" b="0" baseline="0" dirty="0" smtClean="0"/>
              <a:t> </a:t>
            </a:r>
            <a:r>
              <a:rPr lang="en-US" b="0" dirty="0" smtClean="0"/>
              <a:t>as an</a:t>
            </a:r>
            <a:r>
              <a:rPr lang="en-US" b="0" baseline="0" dirty="0" smtClean="0"/>
              <a:t> example</a:t>
            </a:r>
            <a:endParaRPr lang="en-US" b="0" dirty="0" smtClean="0"/>
          </a:p>
          <a:p>
            <a:endParaRPr lang="en-US" dirty="0" smtClean="0"/>
          </a:p>
          <a:p>
            <a:r>
              <a:rPr lang="en-US" b="1" dirty="0" smtClean="0"/>
              <a:t>TIME</a:t>
            </a:r>
          </a:p>
          <a:p>
            <a:r>
              <a:rPr lang="en-US" b="0" dirty="0" smtClean="0"/>
              <a:t>1 min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1E29FC-A785-1D40-BBA7-278D4149D25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21052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KEY</a:t>
            </a:r>
          </a:p>
          <a:p>
            <a:r>
              <a:rPr lang="en-US" b="0" dirty="0" smtClean="0"/>
              <a:t>Another example of service</a:t>
            </a:r>
          </a:p>
          <a:p>
            <a:endParaRPr lang="en-US" dirty="0" smtClean="0"/>
          </a:p>
          <a:p>
            <a:r>
              <a:rPr lang="en-US" b="1" dirty="0" smtClean="0"/>
              <a:t>HOW</a:t>
            </a:r>
          </a:p>
          <a:p>
            <a:r>
              <a:rPr lang="en-US" b="0" dirty="0" smtClean="0"/>
              <a:t>Use the </a:t>
            </a:r>
            <a:r>
              <a:rPr lang="en-US" b="0" dirty="0" err="1" smtClean="0"/>
              <a:t>ItemBusinessService</a:t>
            </a:r>
            <a:r>
              <a:rPr lang="en-US" b="0" baseline="0" dirty="0" smtClean="0"/>
              <a:t> </a:t>
            </a:r>
            <a:r>
              <a:rPr lang="en-US" b="0" dirty="0" smtClean="0"/>
              <a:t>as an</a:t>
            </a:r>
            <a:r>
              <a:rPr lang="en-US" b="0" baseline="0" dirty="0" smtClean="0"/>
              <a:t> example</a:t>
            </a:r>
            <a:endParaRPr lang="en-US" b="0" dirty="0" smtClean="0"/>
          </a:p>
          <a:p>
            <a:endParaRPr lang="en-US" dirty="0" smtClean="0"/>
          </a:p>
          <a:p>
            <a:r>
              <a:rPr lang="en-US" b="1" dirty="0" smtClean="0"/>
              <a:t>TIME</a:t>
            </a:r>
          </a:p>
          <a:p>
            <a:r>
              <a:rPr lang="en-US" b="0" dirty="0" smtClean="0"/>
              <a:t>1 min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1E29FC-A785-1D40-BBA7-278D4149D25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60681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KEY</a:t>
            </a:r>
          </a:p>
          <a:p>
            <a:r>
              <a:rPr lang="en-US" b="0" dirty="0" smtClean="0"/>
              <a:t>Event</a:t>
            </a:r>
            <a:r>
              <a:rPr lang="en-US" b="0" baseline="0" dirty="0" smtClean="0"/>
              <a:t> handling</a:t>
            </a:r>
            <a:endParaRPr lang="en-US" b="0" dirty="0" smtClean="0"/>
          </a:p>
          <a:p>
            <a:endParaRPr lang="en-US" dirty="0" smtClean="0"/>
          </a:p>
          <a:p>
            <a:r>
              <a:rPr lang="en-US" b="1" dirty="0" smtClean="0"/>
              <a:t>HOW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 err="1" smtClean="0"/>
              <a:t>BeforeServerSideRenderingEvent</a:t>
            </a:r>
            <a:r>
              <a:rPr lang="en-US" sz="1200" b="1" dirty="0" smtClean="0"/>
              <a:t>  </a:t>
            </a:r>
            <a:r>
              <a:rPr lang="en-US" sz="1200" b="0" dirty="0" smtClean="0"/>
              <a:t>Allows one to apply any custom transformations to the model just before the rendition and after all the usual transformations (security, user preferences </a:t>
            </a:r>
            <a:r>
              <a:rPr lang="en-US" sz="1200" b="0" dirty="0" err="1" smtClean="0"/>
              <a:t>etc</a:t>
            </a:r>
            <a:r>
              <a:rPr lang="en-US" sz="1200" b="0" dirty="0" smtClean="0"/>
              <a:t>) have</a:t>
            </a:r>
            <a:r>
              <a:rPr lang="en-US" sz="1200" b="0" baseline="0" dirty="0" smtClean="0"/>
              <a:t> already been applied</a:t>
            </a:r>
            <a:endParaRPr lang="en-US" dirty="0" smtClean="0"/>
          </a:p>
          <a:p>
            <a:endParaRPr lang="en-US" dirty="0" smtClean="0"/>
          </a:p>
          <a:p>
            <a:r>
              <a:rPr lang="en-US" b="1" dirty="0" smtClean="0"/>
              <a:t>TIME</a:t>
            </a:r>
          </a:p>
          <a:p>
            <a:r>
              <a:rPr lang="en-US" b="0" dirty="0" smtClean="0"/>
              <a:t>1</a:t>
            </a:r>
            <a:r>
              <a:rPr lang="en-US" b="0" baseline="0" dirty="0" smtClean="0"/>
              <a:t> min</a:t>
            </a:r>
            <a:endParaRPr lang="en-US" b="0" dirty="0" smtClean="0"/>
          </a:p>
          <a:p>
            <a:endParaRPr lang="en-US" sz="1200" b="1" dirty="0" smtClean="0"/>
          </a:p>
          <a:p>
            <a:endParaRPr lang="en-US" sz="1200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1E29FC-A785-1D40-BBA7-278D4149D25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73508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KEY</a:t>
            </a:r>
          </a:p>
          <a:p>
            <a:r>
              <a:rPr lang="en-US" dirty="0" smtClean="0"/>
              <a:t>JavaScript</a:t>
            </a:r>
            <a:r>
              <a:rPr lang="en-US" baseline="0" dirty="0" smtClean="0"/>
              <a:t> API</a:t>
            </a:r>
            <a:endParaRPr lang="en-US" dirty="0" smtClean="0"/>
          </a:p>
          <a:p>
            <a:endParaRPr lang="en-US" dirty="0" smtClean="0"/>
          </a:p>
          <a:p>
            <a:r>
              <a:rPr lang="en-US" b="1" dirty="0" smtClean="0"/>
              <a:t>HOW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u="non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 NEED TO TELL MORE ABOUT THIS</a:t>
            </a:r>
            <a:endParaRPr lang="en-US" b="1" dirty="0" smtClean="0"/>
          </a:p>
          <a:p>
            <a:endParaRPr lang="en-US" dirty="0" smtClean="0"/>
          </a:p>
          <a:p>
            <a:r>
              <a:rPr lang="en-US" b="1" dirty="0" smtClean="0"/>
              <a:t>TIME</a:t>
            </a:r>
          </a:p>
          <a:p>
            <a:r>
              <a:rPr lang="en-US" b="0" dirty="0" smtClean="0"/>
              <a:t>1 min</a:t>
            </a:r>
          </a:p>
          <a:p>
            <a:endParaRPr lang="en-US" sz="1200" u="non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sz="1200" u="non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1E29FC-A785-1D40-BBA7-278D4149D25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1419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KEY</a:t>
            </a:r>
          </a:p>
          <a:p>
            <a:r>
              <a:rPr lang="en-US" dirty="0" smtClean="0"/>
              <a:t>API</a:t>
            </a:r>
            <a:r>
              <a:rPr lang="en-US" baseline="0" dirty="0" smtClean="0"/>
              <a:t> definition</a:t>
            </a:r>
          </a:p>
          <a:p>
            <a:endParaRPr lang="en-US" baseline="0" dirty="0" smtClean="0"/>
          </a:p>
          <a:p>
            <a:r>
              <a:rPr lang="en-US" b="1" baseline="0" dirty="0" smtClean="0"/>
              <a:t>HOW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Explain what is an API in general terms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Explain how systems and frameworks expose their interfaces</a:t>
            </a:r>
          </a:p>
          <a:p>
            <a:pPr marL="171450" indent="-171450">
              <a:buFont typeface="Arial" charset="0"/>
              <a:buChar char="•"/>
            </a:pPr>
            <a:endParaRPr lang="en-US" baseline="0" dirty="0" smtClean="0"/>
          </a:p>
          <a:p>
            <a:pPr marL="0" indent="0">
              <a:buFont typeface="Arial" charset="0"/>
              <a:buNone/>
            </a:pPr>
            <a:r>
              <a:rPr lang="en-US" b="1" baseline="0" dirty="0" smtClean="0"/>
              <a:t>TIME</a:t>
            </a:r>
          </a:p>
          <a:p>
            <a:pPr marL="0" indent="0">
              <a:buFont typeface="Arial" charset="0"/>
              <a:buNone/>
            </a:pPr>
            <a:r>
              <a:rPr lang="en-US" baseline="0" dirty="0" smtClean="0"/>
              <a:t>2 min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1E29FC-A785-1D40-BBA7-278D4149D25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8667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/>
              <a:buNone/>
            </a:pPr>
            <a:r>
              <a:rPr lang="en-US" sz="1200" b="1" u="non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KEY</a:t>
            </a:r>
          </a:p>
          <a:p>
            <a:pPr marL="0" indent="0">
              <a:buFont typeface="Arial"/>
              <a:buNone/>
            </a:pPr>
            <a:r>
              <a:rPr lang="en-US" sz="1200" u="non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CXP API</a:t>
            </a:r>
          </a:p>
          <a:p>
            <a:pPr marL="0" indent="0">
              <a:buFont typeface="Arial"/>
              <a:buNone/>
            </a:pPr>
            <a:endParaRPr lang="en-US" sz="1200" u="non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indent="0">
              <a:buFont typeface="Arial"/>
              <a:buNone/>
            </a:pPr>
            <a:r>
              <a:rPr lang="en-US" sz="1200" b="1" u="non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HOW</a:t>
            </a:r>
          </a:p>
          <a:p>
            <a:pPr marL="171450" indent="-171450">
              <a:buFont typeface="Arial"/>
              <a:buChar char="•"/>
            </a:pPr>
            <a:r>
              <a:rPr lang="en-US" sz="1200" u="non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Portal Server exposes a JAVA API so we can communicate with the portal server when building Java components</a:t>
            </a:r>
          </a:p>
          <a:p>
            <a:pPr marL="171450" indent="-171450">
              <a:buFont typeface="Arial"/>
              <a:buChar char="•"/>
            </a:pPr>
            <a:r>
              <a:rPr lang="en-US" sz="1200" u="non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on top of the JAVA API, we provide the REST API</a:t>
            </a:r>
          </a:p>
          <a:p>
            <a:pPr marL="171450" indent="-171450">
              <a:buFont typeface="Arial"/>
              <a:buChar char="•"/>
            </a:pPr>
            <a:r>
              <a:rPr lang="en-US" sz="1200" u="non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REST API makes calls to the JAVA API</a:t>
            </a:r>
          </a:p>
          <a:p>
            <a:pPr marL="171450" indent="-171450">
              <a:buFont typeface="Arial"/>
              <a:buChar char="•"/>
            </a:pPr>
            <a:r>
              <a:rPr lang="en-US" sz="1200" u="non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REST API is language independent so that widgets can use it too</a:t>
            </a:r>
          </a:p>
          <a:p>
            <a:pPr marL="171450" indent="-171450">
              <a:buFont typeface="Arial"/>
              <a:buChar char="•"/>
            </a:pPr>
            <a:r>
              <a:rPr lang="en-US" sz="1200" u="non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Every action in CXP Manager (creating pages, dropping a new widget, etc..) is a REST call</a:t>
            </a:r>
          </a:p>
          <a:p>
            <a:pPr marL="171450" indent="-171450">
              <a:buFont typeface="Arial"/>
              <a:buChar char="•"/>
            </a:pPr>
            <a:r>
              <a:rPr lang="en-US" sz="1200" u="non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Client API is part of Portal Client, it is a JS API that widgets can use to communicate with the Java API</a:t>
            </a:r>
          </a:p>
          <a:p>
            <a:pPr marL="171450" indent="-171450">
              <a:buFont typeface="Arial"/>
              <a:buChar char="•"/>
            </a:pPr>
            <a:endParaRPr lang="en-US" sz="1200" u="non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indent="0">
              <a:buFont typeface="Arial"/>
              <a:buNone/>
            </a:pPr>
            <a:r>
              <a:rPr lang="en-US" sz="1200" b="1" u="non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TIME</a:t>
            </a:r>
          </a:p>
          <a:p>
            <a:pPr marL="0" indent="0">
              <a:buFont typeface="Arial"/>
              <a:buNone/>
            </a:pPr>
            <a:r>
              <a:rPr lang="en-US" sz="1200" u="non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3 min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1E29FC-A785-1D40-BBA7-278D4149D25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3476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/>
              <a:buNone/>
            </a:pPr>
            <a:r>
              <a:rPr lang="en-US" sz="1200" b="1" u="non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KEY</a:t>
            </a:r>
          </a:p>
          <a:p>
            <a:pPr marL="0" indent="0">
              <a:buFont typeface="Arial"/>
              <a:buNone/>
            </a:pPr>
            <a:r>
              <a:rPr lang="en-US" sz="1200" b="0" u="non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REST definition</a:t>
            </a:r>
          </a:p>
          <a:p>
            <a:pPr marL="171450" indent="-171450">
              <a:buFont typeface="Arial"/>
              <a:buChar char="•"/>
            </a:pPr>
            <a:endParaRPr lang="en-US" sz="1200" u="non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indent="0">
              <a:buFont typeface="Arial"/>
              <a:buNone/>
            </a:pPr>
            <a:r>
              <a:rPr lang="en-US" sz="1200" b="1" u="non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HOW</a:t>
            </a:r>
          </a:p>
          <a:p>
            <a:pPr marL="171450" indent="-171450">
              <a:buFont typeface="Arial"/>
              <a:buChar char="•"/>
            </a:pPr>
            <a:r>
              <a:rPr lang="en-US" sz="1200" u="non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Resource-centric approach</a:t>
            </a:r>
          </a:p>
          <a:p>
            <a:pPr marL="171450" indent="-171450">
              <a:buFont typeface="Arial"/>
              <a:buChar char="•"/>
            </a:pPr>
            <a:r>
              <a:rPr lang="en-US" sz="1200" u="non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Every resource (object in the model) has one or more URIs</a:t>
            </a:r>
          </a:p>
          <a:p>
            <a:pPr marL="171450" indent="-171450">
              <a:buFont typeface="Arial"/>
              <a:buChar char="•"/>
            </a:pPr>
            <a:r>
              <a:rPr lang="en-US" sz="1200" u="non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state of the resource has a representation or format for exchanging purposes</a:t>
            </a:r>
          </a:p>
          <a:p>
            <a:pPr marL="171450" indent="-171450">
              <a:buFont typeface="Arial"/>
              <a:buChar char="•"/>
            </a:pPr>
            <a:endParaRPr lang="en-US" sz="1200" u="non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indent="0">
              <a:buFont typeface="Arial"/>
              <a:buNone/>
            </a:pPr>
            <a:r>
              <a:rPr lang="en-US" sz="1200" b="1" u="non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TIME</a:t>
            </a:r>
          </a:p>
          <a:p>
            <a:pPr marL="0" indent="0">
              <a:buFont typeface="Arial"/>
              <a:buNone/>
            </a:pPr>
            <a:r>
              <a:rPr lang="en-US" sz="1200" u="non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 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1E29FC-A785-1D40-BBA7-278D4149D25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7078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u="non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KEY</a:t>
            </a:r>
          </a:p>
          <a:p>
            <a:r>
              <a:rPr lang="en-US" sz="1200" u="non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REST definition</a:t>
            </a:r>
          </a:p>
          <a:p>
            <a:endParaRPr lang="en-US" sz="1200" u="non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1" u="non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HOW</a:t>
            </a:r>
          </a:p>
          <a:p>
            <a:r>
              <a:rPr lang="en-US" sz="1200" u="non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Explain that REST makes use of standard HTTP methods </a:t>
            </a:r>
          </a:p>
          <a:p>
            <a:endParaRPr lang="en-US" sz="1200" u="non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1" u="non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TIME</a:t>
            </a:r>
            <a:r>
              <a:rPr lang="en-US" sz="1200" u="non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</a:p>
          <a:p>
            <a:r>
              <a:rPr lang="en-US" sz="1200" u="non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 min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1E29FC-A785-1D40-BBA7-278D4149D25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3779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KEY</a:t>
            </a:r>
          </a:p>
          <a:p>
            <a:r>
              <a:rPr lang="en-US" dirty="0" smtClean="0"/>
              <a:t>CXP Manager and REST API</a:t>
            </a:r>
          </a:p>
          <a:p>
            <a:endParaRPr lang="en-US" dirty="0" smtClean="0"/>
          </a:p>
          <a:p>
            <a:r>
              <a:rPr lang="en-US" b="1" dirty="0" smtClean="0"/>
              <a:t>HOW</a:t>
            </a:r>
          </a:p>
          <a:p>
            <a:r>
              <a:rPr lang="en-US" dirty="0" smtClean="0"/>
              <a:t>Explain</a:t>
            </a:r>
            <a:r>
              <a:rPr lang="en-US" baseline="0" dirty="0" smtClean="0"/>
              <a:t> that CXP manager is nothing more than a UI that makes use of the API</a:t>
            </a:r>
          </a:p>
          <a:p>
            <a:endParaRPr lang="en-US" baseline="0" dirty="0" smtClean="0"/>
          </a:p>
          <a:p>
            <a:r>
              <a:rPr lang="en-US" b="1" baseline="0" dirty="0" smtClean="0"/>
              <a:t>TIME</a:t>
            </a:r>
            <a:r>
              <a:rPr lang="en-US" baseline="0" dirty="0" smtClean="0"/>
              <a:t> </a:t>
            </a:r>
          </a:p>
          <a:p>
            <a:r>
              <a:rPr lang="en-US" baseline="0" dirty="0" smtClean="0"/>
              <a:t>2 min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1E29FC-A785-1D40-BBA7-278D4149D25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992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KEY</a:t>
            </a:r>
          </a:p>
          <a:p>
            <a:r>
              <a:rPr lang="en-US" dirty="0" smtClean="0"/>
              <a:t>Syntax</a:t>
            </a:r>
          </a:p>
          <a:p>
            <a:endParaRPr lang="en-US" dirty="0" smtClean="0"/>
          </a:p>
          <a:p>
            <a:r>
              <a:rPr lang="en-US" b="1" dirty="0" smtClean="0"/>
              <a:t>HOW</a:t>
            </a:r>
          </a:p>
          <a:p>
            <a:r>
              <a:rPr lang="en-US" dirty="0" smtClean="0"/>
              <a:t>No need to remember these URLs.</a:t>
            </a:r>
            <a:r>
              <a:rPr lang="en-US" baseline="0" dirty="0" smtClean="0"/>
              <a:t> </a:t>
            </a:r>
            <a:r>
              <a:rPr lang="en-US" dirty="0" smtClean="0"/>
              <a:t>Check the documentation on </a:t>
            </a:r>
            <a:r>
              <a:rPr lang="en-US" dirty="0" err="1" smtClean="0"/>
              <a:t>my.backbase</a:t>
            </a:r>
            <a:r>
              <a:rPr lang="en-US" dirty="0" smtClean="0"/>
              <a:t>:</a:t>
            </a:r>
          </a:p>
          <a:p>
            <a:r>
              <a:rPr lang="en-US" dirty="0" smtClean="0"/>
              <a:t>https://</a:t>
            </a:r>
            <a:r>
              <a:rPr lang="en-US" dirty="0" err="1" smtClean="0"/>
              <a:t>my.backbase.com</a:t>
            </a:r>
            <a:r>
              <a:rPr lang="en-US" dirty="0" smtClean="0"/>
              <a:t>/docs/product-documentation/documentation/portal/5.6.2/</a:t>
            </a:r>
            <a:r>
              <a:rPr lang="en-US" dirty="0" err="1" smtClean="0"/>
              <a:t>rest_portalservices_urlmod.html</a:t>
            </a:r>
            <a:r>
              <a:rPr lang="en-US" dirty="0" smtClean="0"/>
              <a:t>#/list</a:t>
            </a:r>
          </a:p>
          <a:p>
            <a:endParaRPr lang="en-US" dirty="0" smtClean="0"/>
          </a:p>
          <a:p>
            <a:r>
              <a:rPr lang="en-US" b="1" dirty="0" smtClean="0"/>
              <a:t>TIME</a:t>
            </a:r>
            <a:r>
              <a:rPr lang="en-US" dirty="0" smtClean="0"/>
              <a:t> </a:t>
            </a:r>
          </a:p>
          <a:p>
            <a:r>
              <a:rPr lang="en-US" dirty="0" smtClean="0"/>
              <a:t>2 min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1E29FC-A785-1D40-BBA7-278D4149D25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2037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u="non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KEY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u="non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URL modifiers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u="non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u="non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HOW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1200" u="non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Explain the different set of modifiers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1200" u="non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Examples: </a:t>
            </a:r>
          </a:p>
          <a:p>
            <a:pPr marL="628650" marR="0" lvl="1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1200" u="non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Use filters to return pages whose name starts with “I”</a:t>
            </a:r>
          </a:p>
          <a:p>
            <a:pPr marL="628650" marR="0" lvl="1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1200" u="non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Paging results using </a:t>
            </a:r>
            <a:r>
              <a:rPr lang="en-US" sz="1200" u="non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ps</a:t>
            </a:r>
            <a:r>
              <a:rPr lang="en-US" sz="1200" u="non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(page size) and of (offset)</a:t>
            </a:r>
          </a:p>
          <a:p>
            <a:pPr marL="628650" marR="0" lvl="1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lang="en-US" sz="1200" u="non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z="1200" b="1" u="non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TIME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z="1200" u="non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 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1E29FC-A785-1D40-BBA7-278D4149D25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9376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4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4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4.pn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0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1.pn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hyperlink" Target="mailto:request@backbase.com" TargetMode="External"/><Relationship Id="rId4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2" Type="http://schemas.openxmlformats.org/officeDocument/2006/relationships/hyperlink" Target="http://www.backbase.com" TargetMode="Externa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6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6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Relationship Id="rId3" Type="http://schemas.openxmlformats.org/officeDocument/2006/relationships/image" Target="../media/image6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(+ BB Devic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97" t="-22" r="5786"/>
          <a:stretch/>
        </p:blipFill>
        <p:spPr>
          <a:xfrm>
            <a:off x="-10160" y="-1510"/>
            <a:ext cx="9154160" cy="6886893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-10161" y="-1510"/>
            <a:ext cx="9163231" cy="2278381"/>
          </a:xfrm>
          <a:prstGeom prst="rect">
            <a:avLst/>
          </a:prstGeom>
          <a:solidFill>
            <a:schemeClr val="tx1"/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900" b="1" dirty="0">
              <a:solidFill>
                <a:schemeClr val="bg1"/>
              </a:solidFill>
              <a:latin typeface="Roboto Light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49" y="2474754"/>
            <a:ext cx="7161329" cy="422852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867" y="295648"/>
            <a:ext cx="1886156" cy="155076"/>
          </a:xfrm>
          <a:prstGeom prst="rect">
            <a:avLst/>
          </a:prstGeom>
        </p:spPr>
      </p:pic>
      <p:sp>
        <p:nvSpPr>
          <p:cNvPr id="13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357188" y="1465689"/>
            <a:ext cx="8535370" cy="461963"/>
          </a:xfrm>
          <a:prstGeom prst="rect">
            <a:avLst/>
          </a:prstGeom>
        </p:spPr>
        <p:txBody>
          <a:bodyPr vert="horz"/>
          <a:lstStyle>
            <a:lvl1pPr marL="0" indent="0" algn="r">
              <a:buNone/>
              <a:defRPr sz="2400" baseline="0">
                <a:solidFill>
                  <a:schemeClr val="tx2">
                    <a:lumMod val="50000"/>
                    <a:lumOff val="50000"/>
                  </a:schemeClr>
                </a:solidFill>
                <a:latin typeface="Roboto Light"/>
                <a:cs typeface="Roboto Light"/>
              </a:defRPr>
            </a:lvl1pPr>
          </a:lstStyle>
          <a:p>
            <a:pPr lvl="0"/>
            <a:r>
              <a:rPr lang="en-US" dirty="0" smtClean="0"/>
              <a:t>Customer Name - Date</a:t>
            </a:r>
            <a:endParaRPr lang="en-US" dirty="0"/>
          </a:p>
        </p:txBody>
      </p:sp>
      <p:sp>
        <p:nvSpPr>
          <p:cNvPr id="15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357188" y="675114"/>
            <a:ext cx="8535370" cy="923925"/>
          </a:xfrm>
          <a:prstGeom prst="rect">
            <a:avLst/>
          </a:prstGeom>
        </p:spPr>
        <p:txBody>
          <a:bodyPr vert="horz"/>
          <a:lstStyle>
            <a:lvl1pPr marL="0" indent="0" algn="r">
              <a:buNone/>
              <a:defRPr sz="5400" baseline="0">
                <a:solidFill>
                  <a:schemeClr val="tx1">
                    <a:lumMod val="10000"/>
                    <a:lumOff val="90000"/>
                  </a:schemeClr>
                </a:solidFill>
                <a:latin typeface="Roboto Light"/>
                <a:cs typeface="Roboto Light"/>
              </a:defRPr>
            </a:lvl1pPr>
          </a:lstStyle>
          <a:p>
            <a:pPr lvl="0"/>
            <a:r>
              <a:rPr lang="en-US" dirty="0" smtClean="0"/>
              <a:t>Presentation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44955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-1509"/>
            <a:ext cx="9150350" cy="761935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Roboto Light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2627784" y="182563"/>
            <a:ext cx="6262216" cy="369887"/>
          </a:xfrm>
          <a:prstGeom prst="rect">
            <a:avLst/>
          </a:prstGeom>
        </p:spPr>
        <p:txBody>
          <a:bodyPr vert="horz"/>
          <a:lstStyle>
            <a:lvl1pPr marL="0" indent="0" algn="r">
              <a:buNone/>
              <a:defRPr sz="1800" baseline="0">
                <a:solidFill>
                  <a:srgbClr val="E5DEDC"/>
                </a:solidFill>
                <a:latin typeface="Roboto Light"/>
                <a:cs typeface="Roboto Light"/>
              </a:defRPr>
            </a:lvl1pPr>
          </a:lstStyle>
          <a:p>
            <a:pPr lvl="0"/>
            <a:r>
              <a:rPr lang="en-US" dirty="0" smtClean="0"/>
              <a:t>Blank slide title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47733" y="6560640"/>
            <a:ext cx="1669467" cy="2545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/>
                <a:cs typeface="Helvetica Neue Light"/>
              </a:defRPr>
            </a:lvl1pPr>
          </a:lstStyle>
          <a:p>
            <a:fld id="{6FF59741-7650-A046-95B5-8D31235C520E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867" y="295648"/>
            <a:ext cx="1886156" cy="155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5722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Wid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-1509"/>
            <a:ext cx="9150350" cy="761935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Roboto Light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2627784" y="182563"/>
            <a:ext cx="6262216" cy="369887"/>
          </a:xfrm>
          <a:prstGeom prst="rect">
            <a:avLst/>
          </a:prstGeom>
        </p:spPr>
        <p:txBody>
          <a:bodyPr vert="horz"/>
          <a:lstStyle>
            <a:lvl1pPr marL="0" indent="0" algn="r">
              <a:buNone/>
              <a:defRPr sz="1800" baseline="0">
                <a:solidFill>
                  <a:srgbClr val="E5DEDC"/>
                </a:solidFill>
                <a:latin typeface="Roboto Light"/>
                <a:cs typeface="Roboto Light"/>
              </a:defRPr>
            </a:lvl1pPr>
          </a:lstStyle>
          <a:p>
            <a:pPr lvl="0"/>
            <a:r>
              <a:rPr lang="en-US" dirty="0" smtClean="0"/>
              <a:t>Full Width Content slide title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4"/>
          </p:nvPr>
        </p:nvSpPr>
        <p:spPr>
          <a:xfrm>
            <a:off x="357188" y="1120775"/>
            <a:ext cx="8439150" cy="5387975"/>
          </a:xfrm>
          <a:prstGeom prst="rect">
            <a:avLst/>
          </a:prstGeom>
        </p:spPr>
        <p:txBody>
          <a:bodyPr vert="horz"/>
          <a:lstStyle>
            <a:lvl1pPr marL="182563" indent="-182563">
              <a:buClr>
                <a:schemeClr val="tx1">
                  <a:lumMod val="50000"/>
                  <a:lumOff val="50000"/>
                </a:schemeClr>
              </a:buClr>
              <a:buSzPct val="80000"/>
              <a:buFont typeface="Wingdings" charset="2"/>
              <a:buChar char="§"/>
              <a:tabLst/>
              <a:defRPr sz="2400">
                <a:latin typeface="Roboto Light"/>
                <a:cs typeface="Roboto Light"/>
              </a:defRPr>
            </a:lvl1pPr>
            <a:lvl2pPr marL="630238" indent="-173038">
              <a:buClr>
                <a:schemeClr val="tx1">
                  <a:lumMod val="50000"/>
                  <a:lumOff val="50000"/>
                </a:schemeClr>
              </a:buClr>
              <a:buSzPct val="80000"/>
              <a:buFont typeface="Wingdings" charset="2"/>
              <a:buChar char="§"/>
              <a:tabLst/>
              <a:defRPr sz="2000">
                <a:latin typeface="Roboto Light"/>
                <a:cs typeface="Roboto Light"/>
              </a:defRPr>
            </a:lvl2pPr>
            <a:lvl3pPr marL="1081088" indent="-187325">
              <a:buClr>
                <a:schemeClr val="tx1">
                  <a:lumMod val="50000"/>
                  <a:lumOff val="50000"/>
                </a:schemeClr>
              </a:buClr>
              <a:buSzPct val="80000"/>
              <a:buFont typeface="Wingdings" charset="2"/>
              <a:buChar char="§"/>
              <a:tabLst/>
              <a:defRPr sz="2000">
                <a:latin typeface="Roboto Light"/>
                <a:cs typeface="Roboto Light"/>
              </a:defRPr>
            </a:lvl3pPr>
            <a:lvl4pPr marL="1524000" indent="-152400">
              <a:buClr>
                <a:schemeClr val="tx1">
                  <a:lumMod val="50000"/>
                  <a:lumOff val="50000"/>
                </a:schemeClr>
              </a:buClr>
              <a:buSzPct val="80000"/>
              <a:buFont typeface="Wingdings" charset="2"/>
              <a:buChar char="§"/>
              <a:tabLst/>
              <a:defRPr sz="2000">
                <a:latin typeface="Roboto Light"/>
                <a:cs typeface="Roboto Light"/>
              </a:defRPr>
            </a:lvl4pPr>
            <a:lvl5pPr marL="1971675" indent="-142875">
              <a:buClr>
                <a:schemeClr val="tx1">
                  <a:lumMod val="50000"/>
                  <a:lumOff val="50000"/>
                </a:schemeClr>
              </a:buClr>
              <a:buSzPct val="80000"/>
              <a:buFont typeface="Wingdings" charset="2"/>
              <a:buChar char="§"/>
              <a:tabLst/>
              <a:defRPr sz="2000">
                <a:latin typeface="Roboto Light"/>
                <a:cs typeface="Roboto Ligh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47733" y="6560640"/>
            <a:ext cx="1669467" cy="2545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/>
                <a:cs typeface="Helvetica Neue Light"/>
              </a:defRPr>
            </a:lvl1pPr>
          </a:lstStyle>
          <a:p>
            <a:fld id="{6FF59741-7650-A046-95B5-8D31235C520E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867" y="295648"/>
            <a:ext cx="1886156" cy="155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1152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Width Content + Subtitle /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-1509"/>
            <a:ext cx="9150350" cy="761935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Roboto Light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2627784" y="182563"/>
            <a:ext cx="6262216" cy="369887"/>
          </a:xfrm>
          <a:prstGeom prst="rect">
            <a:avLst/>
          </a:prstGeom>
        </p:spPr>
        <p:txBody>
          <a:bodyPr vert="horz"/>
          <a:lstStyle>
            <a:lvl1pPr marL="0" indent="0" algn="r">
              <a:buNone/>
              <a:defRPr sz="1800" baseline="0">
                <a:solidFill>
                  <a:srgbClr val="E5DEDC"/>
                </a:solidFill>
                <a:latin typeface="Roboto Light"/>
                <a:cs typeface="Roboto Light"/>
              </a:defRPr>
            </a:lvl1pPr>
          </a:lstStyle>
          <a:p>
            <a:pPr lvl="0"/>
            <a:r>
              <a:rPr lang="en-US" dirty="0" smtClean="0"/>
              <a:t>Subtitle / Statement slide title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4"/>
          </p:nvPr>
        </p:nvSpPr>
        <p:spPr>
          <a:xfrm>
            <a:off x="357188" y="1988840"/>
            <a:ext cx="8439150" cy="4519910"/>
          </a:xfrm>
          <a:prstGeom prst="rect">
            <a:avLst/>
          </a:prstGeom>
        </p:spPr>
        <p:txBody>
          <a:bodyPr vert="horz"/>
          <a:lstStyle>
            <a:lvl1pPr marL="182563" indent="-182563">
              <a:buClr>
                <a:schemeClr val="tx1">
                  <a:lumMod val="50000"/>
                  <a:lumOff val="50000"/>
                </a:schemeClr>
              </a:buClr>
              <a:buSzPct val="80000"/>
              <a:buFont typeface="Wingdings" charset="2"/>
              <a:buChar char="§"/>
              <a:tabLst/>
              <a:defRPr sz="2400">
                <a:latin typeface="Roboto Light"/>
                <a:cs typeface="Roboto Light"/>
              </a:defRPr>
            </a:lvl1pPr>
            <a:lvl2pPr marL="630238" indent="-173038">
              <a:buClr>
                <a:schemeClr val="tx1">
                  <a:lumMod val="50000"/>
                  <a:lumOff val="50000"/>
                </a:schemeClr>
              </a:buClr>
              <a:buSzPct val="80000"/>
              <a:buFont typeface="Wingdings" charset="2"/>
              <a:buChar char="§"/>
              <a:tabLst/>
              <a:defRPr sz="2000">
                <a:latin typeface="Roboto Light"/>
                <a:cs typeface="Roboto Light"/>
              </a:defRPr>
            </a:lvl2pPr>
            <a:lvl3pPr marL="1081088" indent="-187325">
              <a:buClr>
                <a:schemeClr val="tx1">
                  <a:lumMod val="50000"/>
                  <a:lumOff val="50000"/>
                </a:schemeClr>
              </a:buClr>
              <a:buSzPct val="80000"/>
              <a:buFont typeface="Wingdings" charset="2"/>
              <a:buChar char="§"/>
              <a:tabLst/>
              <a:defRPr sz="2000">
                <a:latin typeface="Roboto Light"/>
                <a:cs typeface="Roboto Light"/>
              </a:defRPr>
            </a:lvl3pPr>
            <a:lvl4pPr marL="1524000" indent="-152400">
              <a:buClr>
                <a:schemeClr val="tx1">
                  <a:lumMod val="50000"/>
                  <a:lumOff val="50000"/>
                </a:schemeClr>
              </a:buClr>
              <a:buSzPct val="80000"/>
              <a:buFont typeface="Wingdings" charset="2"/>
              <a:buChar char="§"/>
              <a:tabLst/>
              <a:defRPr sz="2000">
                <a:latin typeface="Roboto Light"/>
                <a:cs typeface="Roboto Light"/>
              </a:defRPr>
            </a:lvl4pPr>
            <a:lvl5pPr marL="1971675" indent="-142875">
              <a:buClr>
                <a:schemeClr val="tx1">
                  <a:lumMod val="50000"/>
                  <a:lumOff val="50000"/>
                </a:schemeClr>
              </a:buClr>
              <a:buSzPct val="80000"/>
              <a:buFont typeface="Wingdings" charset="2"/>
              <a:buChar char="§"/>
              <a:tabLst/>
              <a:defRPr sz="2000">
                <a:latin typeface="Roboto Light"/>
                <a:cs typeface="Roboto Ligh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47733" y="6560640"/>
            <a:ext cx="1669467" cy="2545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/>
                <a:cs typeface="Helvetica Neue Light"/>
              </a:defRPr>
            </a:lvl1pPr>
          </a:lstStyle>
          <a:p>
            <a:fld id="{6FF59741-7650-A046-95B5-8D31235C520E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867" y="295648"/>
            <a:ext cx="1886156" cy="155076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357188" y="1038225"/>
            <a:ext cx="8439150" cy="662583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baseline="0">
                <a:solidFill>
                  <a:schemeClr val="tx1">
                    <a:lumMod val="90000"/>
                    <a:lumOff val="10000"/>
                  </a:schemeClr>
                </a:solidFill>
                <a:latin typeface="Roboto Light"/>
                <a:cs typeface="Roboto Light"/>
              </a:defRPr>
            </a:lvl1pPr>
          </a:lstStyle>
          <a:p>
            <a:pPr lvl="0"/>
            <a:r>
              <a:rPr lang="en-US" dirty="0" smtClean="0"/>
              <a:t>Click to add a subtitle or statement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41188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cription of an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-1509"/>
            <a:ext cx="9150350" cy="761935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Roboto Light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2627784" y="182563"/>
            <a:ext cx="6262216" cy="369887"/>
          </a:xfrm>
          <a:prstGeom prst="rect">
            <a:avLst/>
          </a:prstGeom>
        </p:spPr>
        <p:txBody>
          <a:bodyPr vert="horz"/>
          <a:lstStyle>
            <a:lvl1pPr marL="0" indent="0" algn="r">
              <a:buNone/>
              <a:defRPr sz="1800">
                <a:solidFill>
                  <a:srgbClr val="E5DEDC"/>
                </a:solidFill>
                <a:latin typeface="Roboto Light"/>
                <a:cs typeface="Roboto Light"/>
              </a:defRPr>
            </a:lvl1pPr>
          </a:lstStyle>
          <a:p>
            <a:pPr lvl="0"/>
            <a:r>
              <a:rPr lang="en-US" dirty="0" smtClean="0"/>
              <a:t>Slide title</a:t>
            </a:r>
            <a:endParaRPr lang="en-US" dirty="0"/>
          </a:p>
        </p:txBody>
      </p:sp>
      <p:sp>
        <p:nvSpPr>
          <p:cNvPr id="1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47733" y="6560640"/>
            <a:ext cx="1669467" cy="2545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/>
                <a:cs typeface="Helvetica Neue Light"/>
              </a:defRPr>
            </a:lvl1pPr>
          </a:lstStyle>
          <a:p>
            <a:fld id="{6FF59741-7650-A046-95B5-8D31235C520E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867" y="295648"/>
            <a:ext cx="1886156" cy="155076"/>
          </a:xfrm>
          <a:prstGeom prst="rect">
            <a:avLst/>
          </a:prstGeom>
        </p:spPr>
      </p:pic>
      <p:sp>
        <p:nvSpPr>
          <p:cNvPr id="11" name="Text Placeholder 14"/>
          <p:cNvSpPr>
            <a:spLocks noGrp="1"/>
          </p:cNvSpPr>
          <p:nvPr>
            <p:ph type="body" sz="quarter" idx="14"/>
          </p:nvPr>
        </p:nvSpPr>
        <p:spPr>
          <a:xfrm>
            <a:off x="346538" y="5445224"/>
            <a:ext cx="8449799" cy="106511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800">
                <a:latin typeface="Roboto Light"/>
                <a:cs typeface="Roboto Light"/>
              </a:defRPr>
            </a:lvl1pPr>
            <a:lvl2pPr marL="457200" indent="0">
              <a:buNone/>
              <a:defRPr sz="2000">
                <a:latin typeface="Roboto Light"/>
                <a:cs typeface="Roboto Light"/>
              </a:defRPr>
            </a:lvl2pPr>
            <a:lvl3pPr marL="914400" indent="0">
              <a:buNone/>
              <a:defRPr sz="2000">
                <a:latin typeface="Roboto Light"/>
                <a:cs typeface="Roboto Light"/>
              </a:defRPr>
            </a:lvl3pPr>
            <a:lvl4pPr marL="1371600" indent="0">
              <a:buNone/>
              <a:defRPr sz="2000">
                <a:latin typeface="Roboto Light"/>
                <a:cs typeface="Roboto Light"/>
              </a:defRPr>
            </a:lvl4pPr>
            <a:lvl5pPr marL="1828800" indent="0">
              <a:buNone/>
              <a:defRPr sz="2000">
                <a:latin typeface="Roboto Light"/>
                <a:cs typeface="Roboto Light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1"/>
          </p:nvPr>
        </p:nvSpPr>
        <p:spPr>
          <a:xfrm>
            <a:off x="331866" y="1111250"/>
            <a:ext cx="8464471" cy="4045942"/>
          </a:xfrm>
          <a:prstGeom prst="rect">
            <a:avLst/>
          </a:prstGeom>
        </p:spPr>
        <p:txBody>
          <a:bodyPr vert="horz"/>
          <a:lstStyle>
            <a:lvl1pPr marL="0" indent="0" algn="ctr">
              <a:lnSpc>
                <a:spcPct val="100000"/>
              </a:lnSpc>
              <a:buNone/>
              <a:defRPr sz="2000" baseline="0">
                <a:solidFill>
                  <a:srgbClr val="9E9088"/>
                </a:solidFill>
                <a:latin typeface="Roboto Light"/>
                <a:cs typeface="Roboto Light"/>
              </a:defRPr>
            </a:lvl1pPr>
          </a:lstStyle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Click to insert an 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9610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 (flexib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Line 1"/>
          <p:cNvSpPr>
            <a:spLocks noChangeShapeType="1"/>
          </p:cNvSpPr>
          <p:nvPr userDrawn="1"/>
        </p:nvSpPr>
        <p:spPr bwMode="auto">
          <a:xfrm>
            <a:off x="2921001" y="2"/>
            <a:ext cx="1588" cy="600075"/>
          </a:xfrm>
          <a:prstGeom prst="line">
            <a:avLst/>
          </a:prstGeom>
          <a:noFill/>
          <a:ln w="9525" cap="flat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 dirty="0">
              <a:latin typeface="Roboto Light"/>
            </a:endParaRPr>
          </a:p>
        </p:txBody>
      </p:sp>
      <p:sp>
        <p:nvSpPr>
          <p:cNvPr id="6" name="Rectangle 2"/>
          <p:cNvSpPr>
            <a:spLocks/>
          </p:cNvSpPr>
          <p:nvPr userDrawn="1"/>
        </p:nvSpPr>
        <p:spPr bwMode="auto">
          <a:xfrm>
            <a:off x="3052763" y="203200"/>
            <a:ext cx="2974832" cy="184666"/>
          </a:xfrm>
          <a:prstGeom prst="rect">
            <a:avLst/>
          </a:prstGeom>
          <a:noFill/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40639" bIns="0">
            <a:spAutoFit/>
          </a:bodyPr>
          <a:lstStyle/>
          <a:p>
            <a:pPr marL="39688"/>
            <a:r>
              <a:rPr lang="en-US" sz="1200" dirty="0">
                <a:solidFill>
                  <a:srgbClr val="FFFFFF"/>
                </a:solidFill>
                <a:latin typeface="Roboto Light"/>
                <a:cs typeface="Roboto Light"/>
              </a:rPr>
              <a:t>Customer Experience Solutions. Delivered.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0" y="-1509"/>
            <a:ext cx="9150350" cy="761935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Roboto Light"/>
            </a:endParaRP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2627784" y="182563"/>
            <a:ext cx="6262216" cy="369887"/>
          </a:xfrm>
          <a:prstGeom prst="rect">
            <a:avLst/>
          </a:prstGeom>
        </p:spPr>
        <p:txBody>
          <a:bodyPr vert="horz"/>
          <a:lstStyle>
            <a:lvl1pPr marL="0" indent="0" algn="r">
              <a:buNone/>
              <a:defRPr sz="1800">
                <a:solidFill>
                  <a:srgbClr val="E5DEDC"/>
                </a:solidFill>
                <a:latin typeface="Roboto Light"/>
                <a:cs typeface="Roboto Light"/>
              </a:defRPr>
            </a:lvl1pPr>
          </a:lstStyle>
          <a:p>
            <a:pPr lvl="0"/>
            <a:r>
              <a:rPr lang="en-US" dirty="0" smtClean="0"/>
              <a:t>2 columns slide title</a:t>
            </a:r>
            <a:endParaRPr lang="en-US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5805663" y="1109663"/>
            <a:ext cx="2990675" cy="5399087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000">
                <a:latin typeface="Roboto Light"/>
                <a:cs typeface="Roboto Light"/>
              </a:defRPr>
            </a:lvl1pPr>
            <a:lvl2pPr marL="457200" indent="0">
              <a:buNone/>
              <a:defRPr sz="2000">
                <a:latin typeface="Roboto Light"/>
                <a:cs typeface="Roboto Light"/>
              </a:defRPr>
            </a:lvl2pPr>
            <a:lvl3pPr marL="914400" indent="0">
              <a:buNone/>
              <a:defRPr sz="2000">
                <a:latin typeface="Roboto Light"/>
                <a:cs typeface="Roboto Light"/>
              </a:defRPr>
            </a:lvl3pPr>
            <a:lvl4pPr marL="1371600" indent="0">
              <a:buNone/>
              <a:defRPr sz="2000">
                <a:latin typeface="Roboto Light"/>
                <a:cs typeface="Roboto Light"/>
              </a:defRPr>
            </a:lvl4pPr>
            <a:lvl5pPr marL="1828800" indent="0">
              <a:buNone/>
              <a:defRPr sz="2000">
                <a:latin typeface="Roboto Light"/>
                <a:cs typeface="Roboto Light"/>
              </a:defRPr>
            </a:lvl5pPr>
          </a:lstStyle>
          <a:p>
            <a:pPr lvl="0"/>
            <a:r>
              <a:rPr lang="en-US" dirty="0" smtClean="0"/>
              <a:t>Click to add text</a:t>
            </a:r>
            <a:endParaRPr lang="en-US" dirty="0"/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5" hasCustomPrompt="1"/>
          </p:nvPr>
        </p:nvSpPr>
        <p:spPr>
          <a:xfrm>
            <a:off x="357188" y="1109664"/>
            <a:ext cx="5016426" cy="5399086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000">
                <a:latin typeface="Roboto Light"/>
                <a:cs typeface="Roboto Light"/>
              </a:defRPr>
            </a:lvl1pPr>
            <a:lvl2pPr>
              <a:defRPr sz="2000">
                <a:latin typeface="Roboto Light"/>
                <a:cs typeface="Roboto Light"/>
              </a:defRPr>
            </a:lvl2pPr>
            <a:lvl3pPr>
              <a:defRPr sz="2000">
                <a:latin typeface="Roboto Light"/>
                <a:cs typeface="Roboto Light"/>
              </a:defRPr>
            </a:lvl3pPr>
            <a:lvl4pPr>
              <a:defRPr sz="2000">
                <a:latin typeface="Roboto Light"/>
                <a:cs typeface="Roboto Light"/>
              </a:defRPr>
            </a:lvl4pPr>
            <a:lvl5pPr>
              <a:defRPr sz="2000">
                <a:latin typeface="Roboto Light"/>
                <a:cs typeface="Roboto Light"/>
              </a:defRPr>
            </a:lvl5pPr>
          </a:lstStyle>
          <a:p>
            <a:pPr lvl="0"/>
            <a:r>
              <a:rPr lang="en-US" dirty="0" smtClean="0"/>
              <a:t>Click to add content</a:t>
            </a:r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47733" y="6560640"/>
            <a:ext cx="1669467" cy="2545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/>
                <a:cs typeface="Helvetica Neue Light"/>
              </a:defRPr>
            </a:lvl1pPr>
          </a:lstStyle>
          <a:p>
            <a:fld id="{6FF59741-7650-A046-95B5-8D31235C520E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867" y="295648"/>
            <a:ext cx="1886156" cy="155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2439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Cas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1"/>
          </p:nvPr>
        </p:nvSpPr>
        <p:spPr>
          <a:xfrm>
            <a:off x="0" y="760426"/>
            <a:ext cx="9150350" cy="6097574"/>
          </a:xfrm>
          <a:prstGeom prst="rect">
            <a:avLst/>
          </a:prstGeom>
        </p:spPr>
        <p:txBody>
          <a:bodyPr vert="horz"/>
          <a:lstStyle>
            <a:lvl1pPr marL="0" indent="0" algn="ctr">
              <a:lnSpc>
                <a:spcPct val="100000"/>
              </a:lnSpc>
              <a:buNone/>
              <a:defRPr sz="2000" baseline="0">
                <a:solidFill>
                  <a:srgbClr val="9E9088"/>
                </a:solidFill>
                <a:latin typeface="Roboto Light"/>
                <a:cs typeface="Roboto Light"/>
              </a:defRPr>
            </a:lvl1pPr>
          </a:lstStyle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Click to insert an image</a:t>
            </a:r>
            <a:endParaRPr lang="en-US" dirty="0"/>
          </a:p>
        </p:txBody>
      </p:sp>
      <p:sp>
        <p:nvSpPr>
          <p:cNvPr id="5" name="Line 1"/>
          <p:cNvSpPr>
            <a:spLocks noChangeShapeType="1"/>
          </p:cNvSpPr>
          <p:nvPr userDrawn="1"/>
        </p:nvSpPr>
        <p:spPr bwMode="auto">
          <a:xfrm>
            <a:off x="2921001" y="2"/>
            <a:ext cx="1588" cy="600075"/>
          </a:xfrm>
          <a:prstGeom prst="line">
            <a:avLst/>
          </a:prstGeom>
          <a:noFill/>
          <a:ln w="9525" cap="flat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 dirty="0">
              <a:latin typeface="Roboto Light"/>
            </a:endParaRPr>
          </a:p>
        </p:txBody>
      </p:sp>
      <p:sp>
        <p:nvSpPr>
          <p:cNvPr id="6" name="Rectangle 2"/>
          <p:cNvSpPr>
            <a:spLocks/>
          </p:cNvSpPr>
          <p:nvPr userDrawn="1"/>
        </p:nvSpPr>
        <p:spPr bwMode="auto">
          <a:xfrm>
            <a:off x="3052763" y="203200"/>
            <a:ext cx="2974832" cy="184666"/>
          </a:xfrm>
          <a:prstGeom prst="rect">
            <a:avLst/>
          </a:prstGeom>
          <a:noFill/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40639" bIns="0">
            <a:spAutoFit/>
          </a:bodyPr>
          <a:lstStyle/>
          <a:p>
            <a:pPr marL="39688"/>
            <a:r>
              <a:rPr lang="en-US" sz="1200" dirty="0">
                <a:solidFill>
                  <a:srgbClr val="FFFFFF"/>
                </a:solidFill>
                <a:latin typeface="Roboto Light"/>
                <a:cs typeface="Roboto Light"/>
              </a:rPr>
              <a:t>Customer Experience Solutions. Delivered.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0" y="-1509"/>
            <a:ext cx="9150350" cy="761935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Roboto Light"/>
            </a:endParaRP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2627784" y="182563"/>
            <a:ext cx="6262216" cy="369887"/>
          </a:xfrm>
          <a:prstGeom prst="rect">
            <a:avLst/>
          </a:prstGeom>
        </p:spPr>
        <p:txBody>
          <a:bodyPr vert="horz"/>
          <a:lstStyle>
            <a:lvl1pPr marL="0" indent="0" algn="r">
              <a:buNone/>
              <a:defRPr sz="1800">
                <a:solidFill>
                  <a:srgbClr val="E5DEDC"/>
                </a:solidFill>
                <a:latin typeface="Roboto Light"/>
                <a:cs typeface="Roboto Light"/>
              </a:defRPr>
            </a:lvl1pPr>
          </a:lstStyle>
          <a:p>
            <a:pPr lvl="0"/>
            <a:r>
              <a:rPr lang="en-US" dirty="0" smtClean="0"/>
              <a:t>Customer Case Slide Title</a:t>
            </a:r>
            <a:endParaRPr lang="en-US" dirty="0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47733" y="6560640"/>
            <a:ext cx="1669467" cy="2545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/>
                <a:cs typeface="Helvetica Neue Light"/>
              </a:defRPr>
            </a:lvl1pPr>
          </a:lstStyle>
          <a:p>
            <a:fld id="{6FF59741-7650-A046-95B5-8D31235C520E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867" y="295648"/>
            <a:ext cx="1886156" cy="155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25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ign Showcase (Full height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1"/>
          </p:nvPr>
        </p:nvSpPr>
        <p:spPr>
          <a:xfrm>
            <a:off x="1" y="760426"/>
            <a:ext cx="5796136" cy="6097574"/>
          </a:xfrm>
          <a:prstGeom prst="rect">
            <a:avLst/>
          </a:prstGeom>
        </p:spPr>
        <p:txBody>
          <a:bodyPr vert="horz"/>
          <a:lstStyle>
            <a:lvl1pPr marL="0" indent="0" algn="ctr">
              <a:lnSpc>
                <a:spcPct val="100000"/>
              </a:lnSpc>
              <a:buNone/>
              <a:defRPr sz="2000" baseline="0">
                <a:solidFill>
                  <a:srgbClr val="9E9088"/>
                </a:solidFill>
                <a:latin typeface="Roboto Light"/>
                <a:cs typeface="Roboto Light"/>
              </a:defRPr>
            </a:lvl1pPr>
          </a:lstStyle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Click to insert an image</a:t>
            </a:r>
            <a:endParaRPr 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5796137" y="650240"/>
            <a:ext cx="3347863" cy="620776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Line 1"/>
          <p:cNvSpPr>
            <a:spLocks noChangeShapeType="1"/>
          </p:cNvSpPr>
          <p:nvPr userDrawn="1"/>
        </p:nvSpPr>
        <p:spPr bwMode="auto">
          <a:xfrm>
            <a:off x="2921001" y="2"/>
            <a:ext cx="1588" cy="600075"/>
          </a:xfrm>
          <a:prstGeom prst="line">
            <a:avLst/>
          </a:prstGeom>
          <a:noFill/>
          <a:ln w="9525" cap="flat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 dirty="0">
              <a:latin typeface="Roboto Light"/>
            </a:endParaRPr>
          </a:p>
        </p:txBody>
      </p:sp>
      <p:sp>
        <p:nvSpPr>
          <p:cNvPr id="6" name="Rectangle 2"/>
          <p:cNvSpPr>
            <a:spLocks/>
          </p:cNvSpPr>
          <p:nvPr userDrawn="1"/>
        </p:nvSpPr>
        <p:spPr bwMode="auto">
          <a:xfrm>
            <a:off x="3052763" y="203200"/>
            <a:ext cx="2974832" cy="184666"/>
          </a:xfrm>
          <a:prstGeom prst="rect">
            <a:avLst/>
          </a:prstGeom>
          <a:noFill/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40639" bIns="0">
            <a:spAutoFit/>
          </a:bodyPr>
          <a:lstStyle/>
          <a:p>
            <a:pPr marL="39688"/>
            <a:r>
              <a:rPr lang="en-US" sz="1200" dirty="0">
                <a:solidFill>
                  <a:srgbClr val="FFFFFF"/>
                </a:solidFill>
                <a:latin typeface="Roboto Light"/>
                <a:cs typeface="Roboto Light"/>
              </a:rPr>
              <a:t>Customer Experience Solutions. Delivered.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47733" y="6560640"/>
            <a:ext cx="1669467" cy="2545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/>
                <a:cs typeface="Helvetica Neue Light"/>
              </a:defRPr>
            </a:lvl1pPr>
          </a:lstStyle>
          <a:p>
            <a:fld id="{6FF59741-7650-A046-95B5-8D31235C520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-1509"/>
            <a:ext cx="9150350" cy="761935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Roboto Light"/>
            </a:endParaRP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2627784" y="182563"/>
            <a:ext cx="6262216" cy="369887"/>
          </a:xfrm>
          <a:prstGeom prst="rect">
            <a:avLst/>
          </a:prstGeom>
        </p:spPr>
        <p:txBody>
          <a:bodyPr vert="horz"/>
          <a:lstStyle>
            <a:lvl1pPr marL="0" indent="0" algn="r">
              <a:buNone/>
              <a:defRPr sz="1800" baseline="0">
                <a:solidFill>
                  <a:srgbClr val="E5DEDC"/>
                </a:solidFill>
                <a:latin typeface="Roboto Light"/>
                <a:cs typeface="Roboto Light"/>
              </a:defRPr>
            </a:lvl1pPr>
          </a:lstStyle>
          <a:p>
            <a:pPr lvl="0"/>
            <a:r>
              <a:rPr lang="en-US" dirty="0" smtClean="0"/>
              <a:t>Design Showcase Slide Title</a:t>
            </a:r>
            <a:endParaRPr lang="en-US" dirty="0"/>
          </a:p>
        </p:txBody>
      </p:sp>
      <p:sp>
        <p:nvSpPr>
          <p:cNvPr id="12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6156176" y="1109663"/>
            <a:ext cx="2640162" cy="5399087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800">
                <a:latin typeface="Roboto Light"/>
                <a:cs typeface="Roboto Light"/>
              </a:defRPr>
            </a:lvl1pPr>
            <a:lvl2pPr marL="457200" indent="0">
              <a:buNone/>
              <a:defRPr sz="2000">
                <a:latin typeface="Roboto Light"/>
                <a:cs typeface="Roboto Light"/>
              </a:defRPr>
            </a:lvl2pPr>
            <a:lvl3pPr marL="914400" indent="0">
              <a:buNone/>
              <a:defRPr sz="2000">
                <a:latin typeface="Roboto Light"/>
                <a:cs typeface="Roboto Light"/>
              </a:defRPr>
            </a:lvl3pPr>
            <a:lvl4pPr marL="1371600" indent="0">
              <a:buNone/>
              <a:defRPr sz="2000">
                <a:latin typeface="Roboto Light"/>
                <a:cs typeface="Roboto Light"/>
              </a:defRPr>
            </a:lvl4pPr>
            <a:lvl5pPr marL="1828800" indent="0">
              <a:buNone/>
              <a:defRPr sz="2000">
                <a:latin typeface="Roboto Light"/>
                <a:cs typeface="Roboto Light"/>
              </a:defRPr>
            </a:lvl5pPr>
          </a:lstStyle>
          <a:p>
            <a:pPr lvl="0"/>
            <a:r>
              <a:rPr lang="en-US" dirty="0" smtClean="0"/>
              <a:t>Click to add text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867" y="295648"/>
            <a:ext cx="1886156" cy="155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32216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ign Showcase (Image on Device, text on top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Line 1"/>
          <p:cNvSpPr>
            <a:spLocks noChangeShapeType="1"/>
          </p:cNvSpPr>
          <p:nvPr userDrawn="1"/>
        </p:nvSpPr>
        <p:spPr bwMode="auto">
          <a:xfrm>
            <a:off x="2921001" y="2"/>
            <a:ext cx="1588" cy="600075"/>
          </a:xfrm>
          <a:prstGeom prst="line">
            <a:avLst/>
          </a:prstGeom>
          <a:noFill/>
          <a:ln w="9525" cap="flat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 dirty="0">
              <a:latin typeface="Roboto Light"/>
            </a:endParaRPr>
          </a:p>
        </p:txBody>
      </p:sp>
      <p:sp>
        <p:nvSpPr>
          <p:cNvPr id="6" name="Rectangle 2"/>
          <p:cNvSpPr>
            <a:spLocks/>
          </p:cNvSpPr>
          <p:nvPr userDrawn="1"/>
        </p:nvSpPr>
        <p:spPr bwMode="auto">
          <a:xfrm>
            <a:off x="3052763" y="203200"/>
            <a:ext cx="2974832" cy="184666"/>
          </a:xfrm>
          <a:prstGeom prst="rect">
            <a:avLst/>
          </a:prstGeom>
          <a:noFill/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40639" bIns="0">
            <a:spAutoFit/>
          </a:bodyPr>
          <a:lstStyle/>
          <a:p>
            <a:pPr marL="39688"/>
            <a:r>
              <a:rPr lang="en-US" sz="1200" dirty="0">
                <a:solidFill>
                  <a:srgbClr val="FFFFFF"/>
                </a:solidFill>
                <a:latin typeface="Roboto Light"/>
                <a:cs typeface="Roboto Light"/>
              </a:rPr>
              <a:t>Customer Experience Solutions. Delivered.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47733" y="6560640"/>
            <a:ext cx="1669467" cy="2545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/>
                <a:cs typeface="Helvetica Neue Light"/>
              </a:defRPr>
            </a:lvl1pPr>
          </a:lstStyle>
          <a:p>
            <a:fld id="{6FF59741-7650-A046-95B5-8D31235C520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-1509"/>
            <a:ext cx="9150350" cy="761935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Roboto Light"/>
            </a:endParaRP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2627784" y="182563"/>
            <a:ext cx="6262216" cy="369887"/>
          </a:xfrm>
          <a:prstGeom prst="rect">
            <a:avLst/>
          </a:prstGeom>
        </p:spPr>
        <p:txBody>
          <a:bodyPr vert="horz"/>
          <a:lstStyle>
            <a:lvl1pPr marL="0" indent="0" algn="r">
              <a:buNone/>
              <a:defRPr sz="1800" baseline="0">
                <a:solidFill>
                  <a:srgbClr val="E5DEDC"/>
                </a:solidFill>
                <a:latin typeface="Roboto Light"/>
                <a:cs typeface="Roboto Light"/>
              </a:defRPr>
            </a:lvl1pPr>
          </a:lstStyle>
          <a:p>
            <a:pPr lvl="0"/>
            <a:r>
              <a:rPr lang="en-US" dirty="0" smtClean="0"/>
              <a:t>Design Showcase Slide Title</a:t>
            </a:r>
            <a:endParaRPr lang="en-US" dirty="0"/>
          </a:p>
        </p:txBody>
      </p:sp>
      <p:pic>
        <p:nvPicPr>
          <p:cNvPr id="13" name="Picture 4" descr="iMac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4384" y="2708553"/>
            <a:ext cx="4649738" cy="40681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271840" y="1109663"/>
            <a:ext cx="8618160" cy="138323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800">
                <a:latin typeface="Roboto Light"/>
                <a:cs typeface="Roboto Light"/>
              </a:defRPr>
            </a:lvl1pPr>
            <a:lvl2pPr marL="457200" indent="0">
              <a:buNone/>
              <a:defRPr sz="2000">
                <a:latin typeface="Roboto Light"/>
                <a:cs typeface="Roboto Light"/>
              </a:defRPr>
            </a:lvl2pPr>
            <a:lvl3pPr marL="914400" indent="0">
              <a:buNone/>
              <a:defRPr sz="2000">
                <a:latin typeface="Roboto Light"/>
                <a:cs typeface="Roboto Light"/>
              </a:defRPr>
            </a:lvl3pPr>
            <a:lvl4pPr marL="1371600" indent="0">
              <a:buNone/>
              <a:defRPr sz="2000">
                <a:latin typeface="Roboto Light"/>
                <a:cs typeface="Roboto Light"/>
              </a:defRPr>
            </a:lvl4pPr>
            <a:lvl5pPr marL="1828800" indent="0">
              <a:buNone/>
              <a:defRPr sz="2000">
                <a:latin typeface="Roboto Light"/>
                <a:cs typeface="Roboto Light"/>
              </a:defRPr>
            </a:lvl5pPr>
          </a:lstStyle>
          <a:p>
            <a:pPr lvl="0"/>
            <a:r>
              <a:rPr lang="en-US" dirty="0" smtClean="0"/>
              <a:t>Click to add text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1"/>
          </p:nvPr>
        </p:nvSpPr>
        <p:spPr>
          <a:xfrm>
            <a:off x="2411760" y="2924944"/>
            <a:ext cx="4248471" cy="2376264"/>
          </a:xfrm>
          <a:prstGeom prst="rect">
            <a:avLst/>
          </a:prstGeom>
        </p:spPr>
        <p:txBody>
          <a:bodyPr vert="horz"/>
          <a:lstStyle>
            <a:lvl1pPr marL="0" indent="0" algn="ctr">
              <a:lnSpc>
                <a:spcPct val="100000"/>
              </a:lnSpc>
              <a:buNone/>
              <a:defRPr sz="2000" baseline="0">
                <a:solidFill>
                  <a:srgbClr val="9E9088"/>
                </a:solidFill>
                <a:latin typeface="Roboto Light"/>
                <a:cs typeface="Roboto Light"/>
              </a:defRPr>
            </a:lvl1pPr>
          </a:lstStyle>
          <a:p>
            <a:endParaRPr lang="en-US" dirty="0" smtClean="0"/>
          </a:p>
          <a:p>
            <a:r>
              <a:rPr lang="en-US" dirty="0" smtClean="0"/>
              <a:t>Click to insert an image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867" y="295648"/>
            <a:ext cx="1886156" cy="155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40819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ign Showcase (Image on Device, text on r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Line 1"/>
          <p:cNvSpPr>
            <a:spLocks noChangeShapeType="1"/>
          </p:cNvSpPr>
          <p:nvPr userDrawn="1"/>
        </p:nvSpPr>
        <p:spPr bwMode="auto">
          <a:xfrm>
            <a:off x="2921001" y="2"/>
            <a:ext cx="1588" cy="600075"/>
          </a:xfrm>
          <a:prstGeom prst="line">
            <a:avLst/>
          </a:prstGeom>
          <a:noFill/>
          <a:ln w="9525" cap="flat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 dirty="0">
              <a:latin typeface="Roboto Light"/>
            </a:endParaRPr>
          </a:p>
        </p:txBody>
      </p:sp>
      <p:sp>
        <p:nvSpPr>
          <p:cNvPr id="6" name="Rectangle 2"/>
          <p:cNvSpPr>
            <a:spLocks/>
          </p:cNvSpPr>
          <p:nvPr userDrawn="1"/>
        </p:nvSpPr>
        <p:spPr bwMode="auto">
          <a:xfrm>
            <a:off x="3052763" y="203200"/>
            <a:ext cx="2974832" cy="184666"/>
          </a:xfrm>
          <a:prstGeom prst="rect">
            <a:avLst/>
          </a:prstGeom>
          <a:noFill/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40639" bIns="0">
            <a:spAutoFit/>
          </a:bodyPr>
          <a:lstStyle/>
          <a:p>
            <a:pPr marL="39688"/>
            <a:r>
              <a:rPr lang="en-US" sz="1200" dirty="0">
                <a:solidFill>
                  <a:srgbClr val="FFFFFF"/>
                </a:solidFill>
                <a:latin typeface="Roboto Light"/>
                <a:cs typeface="Roboto Light"/>
              </a:rPr>
              <a:t>Customer Experience Solutions. Delivered.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47733" y="6560640"/>
            <a:ext cx="1669467" cy="2545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/>
                <a:cs typeface="Helvetica Neue Light"/>
              </a:defRPr>
            </a:lvl1pPr>
          </a:lstStyle>
          <a:p>
            <a:fld id="{6FF59741-7650-A046-95B5-8D31235C520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-1509"/>
            <a:ext cx="9150350" cy="761935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Roboto Light"/>
            </a:endParaRP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2627784" y="182563"/>
            <a:ext cx="6262216" cy="369887"/>
          </a:xfrm>
          <a:prstGeom prst="rect">
            <a:avLst/>
          </a:prstGeom>
        </p:spPr>
        <p:txBody>
          <a:bodyPr vert="horz"/>
          <a:lstStyle>
            <a:lvl1pPr marL="0" indent="0" algn="r">
              <a:buNone/>
              <a:defRPr sz="1800" baseline="0">
                <a:solidFill>
                  <a:srgbClr val="E5DEDC"/>
                </a:solidFill>
                <a:latin typeface="Roboto Light"/>
                <a:cs typeface="Roboto Light"/>
              </a:defRPr>
            </a:lvl1pPr>
          </a:lstStyle>
          <a:p>
            <a:pPr lvl="0"/>
            <a:r>
              <a:rPr lang="en-US" dirty="0" smtClean="0"/>
              <a:t>Design Showcase Slide Title</a:t>
            </a:r>
            <a:endParaRPr lang="en-US" dirty="0"/>
          </a:p>
        </p:txBody>
      </p:sp>
      <p:pic>
        <p:nvPicPr>
          <p:cNvPr id="13" name="Picture 4" descr="iMac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188" y="2819202"/>
            <a:ext cx="4558109" cy="3987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5724128" y="1772816"/>
            <a:ext cx="3072210" cy="4735934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800">
                <a:latin typeface="Roboto Light"/>
                <a:cs typeface="Roboto Light"/>
              </a:defRPr>
            </a:lvl1pPr>
            <a:lvl2pPr marL="457200" indent="0">
              <a:buNone/>
              <a:defRPr sz="2000">
                <a:latin typeface="Roboto Light"/>
                <a:cs typeface="Roboto Light"/>
              </a:defRPr>
            </a:lvl2pPr>
            <a:lvl3pPr marL="914400" indent="0">
              <a:buNone/>
              <a:defRPr sz="2000">
                <a:latin typeface="Roboto Light"/>
                <a:cs typeface="Roboto Light"/>
              </a:defRPr>
            </a:lvl3pPr>
            <a:lvl4pPr marL="1371600" indent="0">
              <a:buNone/>
              <a:defRPr sz="2000">
                <a:latin typeface="Roboto Light"/>
                <a:cs typeface="Roboto Light"/>
              </a:defRPr>
            </a:lvl4pPr>
            <a:lvl5pPr marL="1828800" indent="0">
              <a:buNone/>
              <a:defRPr sz="2000">
                <a:latin typeface="Roboto Light"/>
                <a:cs typeface="Roboto Light"/>
              </a:defRPr>
            </a:lvl5pPr>
          </a:lstStyle>
          <a:p>
            <a:pPr lvl="0"/>
            <a:r>
              <a:rPr lang="en-US" dirty="0" smtClean="0"/>
              <a:t>Click to add text</a:t>
            </a:r>
            <a:endParaRPr lang="en-US" dirty="0"/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5724128" y="1124799"/>
            <a:ext cx="3072210" cy="504001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400">
                <a:latin typeface="Roboto Light"/>
                <a:cs typeface="Roboto Light"/>
              </a:defRPr>
            </a:lvl1pPr>
            <a:lvl2pPr marL="457200" indent="0">
              <a:buNone/>
              <a:defRPr sz="2000">
                <a:latin typeface="Roboto Light"/>
                <a:cs typeface="Roboto Light"/>
              </a:defRPr>
            </a:lvl2pPr>
            <a:lvl3pPr marL="914400" indent="0">
              <a:buNone/>
              <a:defRPr sz="2000">
                <a:latin typeface="Roboto Light"/>
                <a:cs typeface="Roboto Light"/>
              </a:defRPr>
            </a:lvl3pPr>
            <a:lvl4pPr marL="1371600" indent="0">
              <a:buNone/>
              <a:defRPr sz="2000">
                <a:latin typeface="Roboto Light"/>
                <a:cs typeface="Roboto Light"/>
              </a:defRPr>
            </a:lvl4pPr>
            <a:lvl5pPr marL="1828800" indent="0">
              <a:buNone/>
              <a:defRPr sz="2000">
                <a:latin typeface="Roboto Light"/>
                <a:cs typeface="Roboto Light"/>
              </a:defRPr>
            </a:lvl5pPr>
          </a:lstStyle>
          <a:p>
            <a:pPr lvl="0"/>
            <a:r>
              <a:rPr lang="en-US" dirty="0" smtClean="0"/>
              <a:t>TITLE</a:t>
            </a:r>
            <a:endParaRPr lang="en-US" dirty="0"/>
          </a:p>
        </p:txBody>
      </p:sp>
      <p:sp>
        <p:nvSpPr>
          <p:cNvPr id="23" name="Picture Placeholder 10"/>
          <p:cNvSpPr>
            <a:spLocks noGrp="1"/>
          </p:cNvSpPr>
          <p:nvPr>
            <p:ph type="pic" sz="quarter" idx="11"/>
          </p:nvPr>
        </p:nvSpPr>
        <p:spPr>
          <a:xfrm>
            <a:off x="561773" y="3017272"/>
            <a:ext cx="4174564" cy="2304256"/>
          </a:xfrm>
          <a:prstGeom prst="rect">
            <a:avLst/>
          </a:prstGeom>
        </p:spPr>
        <p:txBody>
          <a:bodyPr vert="horz"/>
          <a:lstStyle>
            <a:lvl1pPr marL="0" indent="0" algn="ctr">
              <a:lnSpc>
                <a:spcPct val="100000"/>
              </a:lnSpc>
              <a:buNone/>
              <a:defRPr sz="2000" baseline="0">
                <a:solidFill>
                  <a:srgbClr val="9E9088"/>
                </a:solidFill>
                <a:latin typeface="Roboto Light"/>
                <a:cs typeface="Roboto Light"/>
              </a:defRPr>
            </a:lvl1pPr>
          </a:lstStyle>
          <a:p>
            <a:endParaRPr lang="en-US" dirty="0" smtClean="0"/>
          </a:p>
          <a:p>
            <a:r>
              <a:rPr lang="en-US" dirty="0" smtClean="0"/>
              <a:t>Click to insert an image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867" y="295648"/>
            <a:ext cx="1886156" cy="155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09561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ign Showcase (Image on Device, text on lef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Line 1"/>
          <p:cNvSpPr>
            <a:spLocks noChangeShapeType="1"/>
          </p:cNvSpPr>
          <p:nvPr userDrawn="1"/>
        </p:nvSpPr>
        <p:spPr bwMode="auto">
          <a:xfrm>
            <a:off x="2921001" y="2"/>
            <a:ext cx="1588" cy="600075"/>
          </a:xfrm>
          <a:prstGeom prst="line">
            <a:avLst/>
          </a:prstGeom>
          <a:noFill/>
          <a:ln w="9525" cap="flat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 dirty="0">
              <a:latin typeface="Roboto Light"/>
            </a:endParaRPr>
          </a:p>
        </p:txBody>
      </p:sp>
      <p:sp>
        <p:nvSpPr>
          <p:cNvPr id="6" name="Rectangle 2"/>
          <p:cNvSpPr>
            <a:spLocks/>
          </p:cNvSpPr>
          <p:nvPr userDrawn="1"/>
        </p:nvSpPr>
        <p:spPr bwMode="auto">
          <a:xfrm>
            <a:off x="3052763" y="203200"/>
            <a:ext cx="2974832" cy="184666"/>
          </a:xfrm>
          <a:prstGeom prst="rect">
            <a:avLst/>
          </a:prstGeom>
          <a:noFill/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40639" bIns="0">
            <a:spAutoFit/>
          </a:bodyPr>
          <a:lstStyle/>
          <a:p>
            <a:pPr marL="39688"/>
            <a:r>
              <a:rPr lang="en-US" sz="1200" dirty="0">
                <a:solidFill>
                  <a:srgbClr val="FFFFFF"/>
                </a:solidFill>
                <a:latin typeface="Roboto Light"/>
                <a:cs typeface="Roboto Light"/>
              </a:rPr>
              <a:t>Customer Experience Solutions. Delivered.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47733" y="6560640"/>
            <a:ext cx="1669467" cy="2545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/>
                <a:cs typeface="Helvetica Neue Light"/>
              </a:defRPr>
            </a:lvl1pPr>
          </a:lstStyle>
          <a:p>
            <a:fld id="{6FF59741-7650-A046-95B5-8D31235C520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-1509"/>
            <a:ext cx="9150350" cy="761935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Roboto Light"/>
            </a:endParaRP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2627784" y="182563"/>
            <a:ext cx="6262216" cy="369887"/>
          </a:xfrm>
          <a:prstGeom prst="rect">
            <a:avLst/>
          </a:prstGeom>
        </p:spPr>
        <p:txBody>
          <a:bodyPr vert="horz"/>
          <a:lstStyle>
            <a:lvl1pPr marL="0" indent="0" algn="r">
              <a:buNone/>
              <a:defRPr sz="1800" baseline="0">
                <a:solidFill>
                  <a:srgbClr val="E5DEDC"/>
                </a:solidFill>
                <a:latin typeface="Roboto Light"/>
                <a:cs typeface="Roboto Light"/>
              </a:defRPr>
            </a:lvl1pPr>
          </a:lstStyle>
          <a:p>
            <a:pPr lvl="0"/>
            <a:r>
              <a:rPr lang="en-US" dirty="0" smtClean="0"/>
              <a:t>Design Showcase Slide Title</a:t>
            </a:r>
            <a:endParaRPr lang="en-US" dirty="0"/>
          </a:p>
        </p:txBody>
      </p:sp>
      <p:pic>
        <p:nvPicPr>
          <p:cNvPr id="13" name="Picture 4" descr="iMac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9599" y="2819202"/>
            <a:ext cx="4558109" cy="3987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271840" y="1772816"/>
            <a:ext cx="3072210" cy="4735934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800">
                <a:latin typeface="Roboto Light"/>
                <a:cs typeface="Roboto Light"/>
              </a:defRPr>
            </a:lvl1pPr>
            <a:lvl2pPr marL="457200" indent="0">
              <a:buNone/>
              <a:defRPr sz="2000">
                <a:latin typeface="Roboto Light"/>
                <a:cs typeface="Roboto Light"/>
              </a:defRPr>
            </a:lvl2pPr>
            <a:lvl3pPr marL="914400" indent="0">
              <a:buNone/>
              <a:defRPr sz="2000">
                <a:latin typeface="Roboto Light"/>
                <a:cs typeface="Roboto Light"/>
              </a:defRPr>
            </a:lvl3pPr>
            <a:lvl4pPr marL="1371600" indent="0">
              <a:buNone/>
              <a:defRPr sz="2000">
                <a:latin typeface="Roboto Light"/>
                <a:cs typeface="Roboto Light"/>
              </a:defRPr>
            </a:lvl4pPr>
            <a:lvl5pPr marL="1828800" indent="0">
              <a:buNone/>
              <a:defRPr sz="2000">
                <a:latin typeface="Roboto Light"/>
                <a:cs typeface="Roboto Light"/>
              </a:defRPr>
            </a:lvl5pPr>
          </a:lstStyle>
          <a:p>
            <a:pPr lvl="0"/>
            <a:r>
              <a:rPr lang="en-US" dirty="0" smtClean="0"/>
              <a:t>Click to add text</a:t>
            </a:r>
            <a:endParaRPr lang="en-US" dirty="0"/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271840" y="1124799"/>
            <a:ext cx="3072210" cy="504001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400">
                <a:latin typeface="Roboto Light"/>
                <a:cs typeface="Roboto Light"/>
              </a:defRPr>
            </a:lvl1pPr>
            <a:lvl2pPr marL="457200" indent="0">
              <a:buNone/>
              <a:defRPr sz="2000">
                <a:latin typeface="Roboto Light"/>
                <a:cs typeface="Roboto Light"/>
              </a:defRPr>
            </a:lvl2pPr>
            <a:lvl3pPr marL="914400" indent="0">
              <a:buNone/>
              <a:defRPr sz="2000">
                <a:latin typeface="Roboto Light"/>
                <a:cs typeface="Roboto Light"/>
              </a:defRPr>
            </a:lvl3pPr>
            <a:lvl4pPr marL="1371600" indent="0">
              <a:buNone/>
              <a:defRPr sz="2000">
                <a:latin typeface="Roboto Light"/>
                <a:cs typeface="Roboto Light"/>
              </a:defRPr>
            </a:lvl4pPr>
            <a:lvl5pPr marL="1828800" indent="0">
              <a:buNone/>
              <a:defRPr sz="2000">
                <a:latin typeface="Roboto Light"/>
                <a:cs typeface="Roboto Light"/>
              </a:defRPr>
            </a:lvl5pPr>
          </a:lstStyle>
          <a:p>
            <a:pPr lvl="0"/>
            <a:r>
              <a:rPr lang="en-US" dirty="0" smtClean="0"/>
              <a:t>TITLE</a:t>
            </a:r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1"/>
          </p:nvPr>
        </p:nvSpPr>
        <p:spPr>
          <a:xfrm>
            <a:off x="4427984" y="3017272"/>
            <a:ext cx="4174564" cy="2304256"/>
          </a:xfrm>
          <a:prstGeom prst="rect">
            <a:avLst/>
          </a:prstGeom>
        </p:spPr>
        <p:txBody>
          <a:bodyPr vert="horz"/>
          <a:lstStyle>
            <a:lvl1pPr marL="0" indent="0" algn="ctr">
              <a:lnSpc>
                <a:spcPct val="100000"/>
              </a:lnSpc>
              <a:buNone/>
              <a:defRPr sz="2000" baseline="0">
                <a:solidFill>
                  <a:srgbClr val="9E9088"/>
                </a:solidFill>
                <a:latin typeface="Roboto Light"/>
                <a:cs typeface="Roboto Light"/>
              </a:defRPr>
            </a:lvl1pPr>
          </a:lstStyle>
          <a:p>
            <a:endParaRPr lang="en-US" dirty="0" smtClean="0"/>
          </a:p>
          <a:p>
            <a:r>
              <a:rPr lang="en-US" dirty="0" smtClean="0"/>
              <a:t>Click to insert an image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867" y="295648"/>
            <a:ext cx="1886156" cy="155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3165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(+ No Brand Devic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97" t="-22" r="5786"/>
          <a:stretch/>
        </p:blipFill>
        <p:spPr>
          <a:xfrm>
            <a:off x="0" y="-1510"/>
            <a:ext cx="9154160" cy="6886893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 bwMode="auto">
          <a:xfrm>
            <a:off x="-10161" y="-1510"/>
            <a:ext cx="9163231" cy="2278381"/>
          </a:xfrm>
          <a:prstGeom prst="rect">
            <a:avLst/>
          </a:prstGeom>
          <a:solidFill>
            <a:schemeClr val="tx1"/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900" b="1" dirty="0">
              <a:solidFill>
                <a:schemeClr val="bg1"/>
              </a:solidFill>
              <a:latin typeface="Roboto Light"/>
            </a:endParaRP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867" y="295648"/>
            <a:ext cx="1886156" cy="155076"/>
          </a:xfrm>
          <a:prstGeom prst="rect">
            <a:avLst/>
          </a:prstGeom>
        </p:spPr>
      </p:pic>
      <p:sp>
        <p:nvSpPr>
          <p:cNvPr id="15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357188" y="675114"/>
            <a:ext cx="8535370" cy="923925"/>
          </a:xfrm>
          <a:prstGeom prst="rect">
            <a:avLst/>
          </a:prstGeom>
        </p:spPr>
        <p:txBody>
          <a:bodyPr vert="horz"/>
          <a:lstStyle>
            <a:lvl1pPr marL="0" indent="0" algn="r">
              <a:buNone/>
              <a:defRPr sz="5400" baseline="0">
                <a:solidFill>
                  <a:schemeClr val="tx1">
                    <a:lumMod val="10000"/>
                    <a:lumOff val="90000"/>
                  </a:schemeClr>
                </a:solidFill>
                <a:latin typeface="Roboto Light"/>
                <a:cs typeface="Roboto Light"/>
              </a:defRPr>
            </a:lvl1pPr>
          </a:lstStyle>
          <a:p>
            <a:pPr lvl="0"/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357188" y="1465689"/>
            <a:ext cx="8535370" cy="461963"/>
          </a:xfrm>
          <a:prstGeom prst="rect">
            <a:avLst/>
          </a:prstGeom>
        </p:spPr>
        <p:txBody>
          <a:bodyPr vert="horz"/>
          <a:lstStyle>
            <a:lvl1pPr marL="0" indent="0" algn="r">
              <a:buNone/>
              <a:defRPr sz="2400" baseline="0">
                <a:solidFill>
                  <a:schemeClr val="tx2">
                    <a:lumMod val="50000"/>
                    <a:lumOff val="50000"/>
                  </a:schemeClr>
                </a:solidFill>
                <a:latin typeface="Roboto Light"/>
                <a:cs typeface="Roboto Light"/>
              </a:defRPr>
            </a:lvl1pPr>
          </a:lstStyle>
          <a:p>
            <a:pPr lvl="0"/>
            <a:r>
              <a:rPr lang="en-US" dirty="0" smtClean="0"/>
              <a:t>Customer Name - Date</a:t>
            </a:r>
            <a:endParaRPr lang="en-US" dirty="0"/>
          </a:p>
        </p:txBody>
      </p: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50" y="2474754"/>
            <a:ext cx="7161327" cy="422852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1077860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aly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Line 1"/>
          <p:cNvSpPr>
            <a:spLocks noChangeShapeType="1"/>
          </p:cNvSpPr>
          <p:nvPr userDrawn="1"/>
        </p:nvSpPr>
        <p:spPr bwMode="auto">
          <a:xfrm>
            <a:off x="2921001" y="2"/>
            <a:ext cx="1588" cy="600075"/>
          </a:xfrm>
          <a:prstGeom prst="line">
            <a:avLst/>
          </a:prstGeom>
          <a:noFill/>
          <a:ln w="9525" cap="flat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 dirty="0">
              <a:latin typeface="Roboto Light"/>
            </a:endParaRPr>
          </a:p>
        </p:txBody>
      </p:sp>
      <p:sp>
        <p:nvSpPr>
          <p:cNvPr id="6" name="Rectangle 2"/>
          <p:cNvSpPr>
            <a:spLocks/>
          </p:cNvSpPr>
          <p:nvPr userDrawn="1"/>
        </p:nvSpPr>
        <p:spPr bwMode="auto">
          <a:xfrm>
            <a:off x="3052763" y="203200"/>
            <a:ext cx="2974832" cy="184666"/>
          </a:xfrm>
          <a:prstGeom prst="rect">
            <a:avLst/>
          </a:prstGeom>
          <a:noFill/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40639" bIns="0">
            <a:spAutoFit/>
          </a:bodyPr>
          <a:lstStyle/>
          <a:p>
            <a:pPr marL="39688"/>
            <a:r>
              <a:rPr lang="en-US" sz="1200" dirty="0">
                <a:solidFill>
                  <a:srgbClr val="FFFFFF"/>
                </a:solidFill>
                <a:latin typeface="Roboto Light"/>
                <a:cs typeface="Roboto Light"/>
              </a:rPr>
              <a:t>Customer Experience Solutions. Delivered.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0" y="-1509"/>
            <a:ext cx="9150350" cy="761935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Roboto Light"/>
            </a:endParaRP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2627784" y="182563"/>
            <a:ext cx="6262216" cy="369887"/>
          </a:xfrm>
          <a:prstGeom prst="rect">
            <a:avLst/>
          </a:prstGeom>
        </p:spPr>
        <p:txBody>
          <a:bodyPr vert="horz"/>
          <a:lstStyle>
            <a:lvl1pPr marL="0" indent="0" algn="r">
              <a:buNone/>
              <a:defRPr sz="1800">
                <a:solidFill>
                  <a:srgbClr val="E5DEDC"/>
                </a:solidFill>
                <a:latin typeface="Roboto Light"/>
                <a:cs typeface="Roboto Light"/>
              </a:defRPr>
            </a:lvl1pPr>
          </a:lstStyle>
          <a:p>
            <a:pPr lvl="0"/>
            <a:r>
              <a:rPr lang="en-US" dirty="0" smtClean="0"/>
              <a:t>Analyst Slide Title</a:t>
            </a:r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1" hasCustomPrompt="1"/>
          </p:nvPr>
        </p:nvSpPr>
        <p:spPr>
          <a:xfrm>
            <a:off x="357188" y="1109662"/>
            <a:ext cx="1875023" cy="1167209"/>
          </a:xfrm>
          <a:prstGeom prst="rect">
            <a:avLst/>
          </a:prstGeom>
        </p:spPr>
        <p:txBody>
          <a:bodyPr vert="horz"/>
          <a:lstStyle>
            <a:lvl1pPr marL="0" indent="0" algn="ctr">
              <a:lnSpc>
                <a:spcPct val="100000"/>
              </a:lnSpc>
              <a:buNone/>
              <a:defRPr sz="2000" baseline="0">
                <a:solidFill>
                  <a:srgbClr val="9E9088"/>
                </a:solidFill>
                <a:latin typeface="Roboto Light"/>
                <a:cs typeface="Roboto Light"/>
              </a:defRPr>
            </a:lvl1pPr>
          </a:lstStyle>
          <a:p>
            <a:r>
              <a:rPr lang="en-US" dirty="0" smtClean="0"/>
              <a:t>Click to add Analyst’s logo</a:t>
            </a:r>
            <a:endParaRPr lang="en-US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2483769" y="1109664"/>
            <a:ext cx="6312570" cy="1167208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000" baseline="0">
                <a:solidFill>
                  <a:schemeClr val="tx1"/>
                </a:solidFill>
                <a:latin typeface="Roboto Light"/>
                <a:cs typeface="Roboto Light"/>
              </a:defRPr>
            </a:lvl1pPr>
            <a:lvl2pPr marL="457200" indent="0">
              <a:buNone/>
              <a:defRPr sz="2000">
                <a:latin typeface="Roboto Light"/>
                <a:cs typeface="Roboto Light"/>
              </a:defRPr>
            </a:lvl2pPr>
            <a:lvl3pPr marL="914400" indent="0">
              <a:buNone/>
              <a:defRPr sz="2000">
                <a:latin typeface="Roboto Light"/>
                <a:cs typeface="Roboto Light"/>
              </a:defRPr>
            </a:lvl3pPr>
            <a:lvl4pPr marL="1371600" indent="0">
              <a:buNone/>
              <a:defRPr sz="2000">
                <a:latin typeface="Roboto Light"/>
                <a:cs typeface="Roboto Light"/>
              </a:defRPr>
            </a:lvl4pPr>
            <a:lvl5pPr marL="1828800" indent="0">
              <a:buNone/>
              <a:defRPr sz="2000">
                <a:latin typeface="Roboto Light"/>
                <a:cs typeface="Roboto Light"/>
              </a:defRPr>
            </a:lvl5pPr>
          </a:lstStyle>
          <a:p>
            <a:pPr lvl="0"/>
            <a:r>
              <a:rPr lang="en-US" dirty="0" smtClean="0"/>
              <a:t>Click to add some information about the analyst or the report</a:t>
            </a:r>
            <a:endParaRPr lang="en-US" dirty="0"/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5" hasCustomPrompt="1"/>
          </p:nvPr>
        </p:nvSpPr>
        <p:spPr>
          <a:xfrm>
            <a:off x="4644008" y="2492896"/>
            <a:ext cx="4152330" cy="4015854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000" baseline="0">
                <a:latin typeface="Roboto Light"/>
                <a:cs typeface="Roboto Light"/>
              </a:defRPr>
            </a:lvl1pPr>
            <a:lvl2pPr>
              <a:defRPr sz="2000">
                <a:latin typeface="Roboto Light"/>
                <a:cs typeface="Roboto Light"/>
              </a:defRPr>
            </a:lvl2pPr>
            <a:lvl3pPr>
              <a:defRPr sz="2000">
                <a:latin typeface="Roboto Light"/>
                <a:cs typeface="Roboto Light"/>
              </a:defRPr>
            </a:lvl3pPr>
            <a:lvl4pPr>
              <a:defRPr sz="2000">
                <a:latin typeface="Roboto Light"/>
                <a:cs typeface="Roboto Light"/>
              </a:defRPr>
            </a:lvl4pPr>
            <a:lvl5pPr>
              <a:defRPr sz="2000">
                <a:latin typeface="Roboto Light"/>
                <a:cs typeface="Roboto Light"/>
              </a:defRPr>
            </a:lvl5pPr>
          </a:lstStyle>
          <a:p>
            <a:pPr lvl="0"/>
            <a:r>
              <a:rPr lang="en-US" dirty="0" smtClean="0"/>
              <a:t>Click to add text or images related to this report</a:t>
            </a:r>
          </a:p>
        </p:txBody>
      </p:sp>
      <p:sp>
        <p:nvSpPr>
          <p:cNvPr id="1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47733" y="6560640"/>
            <a:ext cx="1669467" cy="2545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/>
                <a:cs typeface="Helvetica Neue Light"/>
              </a:defRPr>
            </a:lvl1pPr>
          </a:lstStyle>
          <a:p>
            <a:fld id="{6FF59741-7650-A046-95B5-8D31235C520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1" name="Content Placeholder 16"/>
          <p:cNvSpPr>
            <a:spLocks noGrp="1"/>
          </p:cNvSpPr>
          <p:nvPr>
            <p:ph sz="quarter" idx="16" hasCustomPrompt="1"/>
          </p:nvPr>
        </p:nvSpPr>
        <p:spPr>
          <a:xfrm>
            <a:off x="365760" y="2492896"/>
            <a:ext cx="4062224" cy="4015854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000" baseline="0">
                <a:latin typeface="Roboto Light"/>
                <a:cs typeface="Roboto Light"/>
              </a:defRPr>
            </a:lvl1pPr>
            <a:lvl2pPr>
              <a:defRPr sz="2000">
                <a:latin typeface="Roboto Light"/>
                <a:cs typeface="Roboto Light"/>
              </a:defRPr>
            </a:lvl2pPr>
            <a:lvl3pPr>
              <a:defRPr sz="2000">
                <a:latin typeface="Roboto Light"/>
                <a:cs typeface="Roboto Light"/>
              </a:defRPr>
            </a:lvl3pPr>
            <a:lvl4pPr>
              <a:defRPr sz="2000">
                <a:latin typeface="Roboto Light"/>
                <a:cs typeface="Roboto Light"/>
              </a:defRPr>
            </a:lvl4pPr>
            <a:lvl5pPr>
              <a:defRPr sz="2000">
                <a:latin typeface="Roboto Light"/>
                <a:cs typeface="Roboto Light"/>
              </a:defRPr>
            </a:lvl5pPr>
          </a:lstStyle>
          <a:p>
            <a:pPr lvl="0"/>
            <a:r>
              <a:rPr lang="en-US" dirty="0" smtClean="0"/>
              <a:t>Click to add text or images related to this report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867" y="295648"/>
            <a:ext cx="1886156" cy="155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55785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/ Workshop - Devi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Line 1"/>
          <p:cNvSpPr>
            <a:spLocks noChangeShapeType="1"/>
          </p:cNvSpPr>
          <p:nvPr userDrawn="1"/>
        </p:nvSpPr>
        <p:spPr bwMode="auto">
          <a:xfrm>
            <a:off x="2921001" y="2"/>
            <a:ext cx="1588" cy="600075"/>
          </a:xfrm>
          <a:prstGeom prst="line">
            <a:avLst/>
          </a:prstGeom>
          <a:noFill/>
          <a:ln w="9525" cap="flat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 dirty="0">
              <a:latin typeface="Roboto Light"/>
            </a:endParaRPr>
          </a:p>
        </p:txBody>
      </p:sp>
      <p:sp>
        <p:nvSpPr>
          <p:cNvPr id="6" name="Rectangle 2"/>
          <p:cNvSpPr>
            <a:spLocks/>
          </p:cNvSpPr>
          <p:nvPr userDrawn="1"/>
        </p:nvSpPr>
        <p:spPr bwMode="auto">
          <a:xfrm>
            <a:off x="3052763" y="203200"/>
            <a:ext cx="2974832" cy="184666"/>
          </a:xfrm>
          <a:prstGeom prst="rect">
            <a:avLst/>
          </a:prstGeom>
          <a:noFill/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40639" bIns="0">
            <a:spAutoFit/>
          </a:bodyPr>
          <a:lstStyle/>
          <a:p>
            <a:pPr marL="39688"/>
            <a:r>
              <a:rPr lang="en-US" sz="1200" dirty="0">
                <a:solidFill>
                  <a:srgbClr val="FFFFFF"/>
                </a:solidFill>
                <a:latin typeface="Roboto Light"/>
                <a:cs typeface="Roboto Light"/>
              </a:rPr>
              <a:t>Customer Experience Solutions. Delivered.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47733" y="6560640"/>
            <a:ext cx="1669467" cy="2545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/>
                <a:cs typeface="Helvetica Neue Light"/>
              </a:defRPr>
            </a:lvl1pPr>
          </a:lstStyle>
          <a:p>
            <a:fld id="{6FF59741-7650-A046-95B5-8D31235C520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-1509"/>
            <a:ext cx="9150350" cy="761935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Roboto Light"/>
            </a:endParaRP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2627784" y="182563"/>
            <a:ext cx="6262216" cy="369887"/>
          </a:xfrm>
          <a:prstGeom prst="rect">
            <a:avLst/>
          </a:prstGeom>
        </p:spPr>
        <p:txBody>
          <a:bodyPr vert="horz"/>
          <a:lstStyle>
            <a:lvl1pPr marL="0" indent="0" algn="r">
              <a:buNone/>
              <a:defRPr sz="1800" baseline="0">
                <a:solidFill>
                  <a:srgbClr val="E5DEDC"/>
                </a:solidFill>
                <a:latin typeface="Roboto Light"/>
                <a:cs typeface="Roboto Light"/>
              </a:defRPr>
            </a:lvl1pPr>
          </a:lstStyle>
          <a:p>
            <a:pPr lvl="0"/>
            <a:r>
              <a:rPr lang="en-US" dirty="0" smtClean="0"/>
              <a:t>Demo / Workshop Slide Title</a:t>
            </a:r>
            <a:endParaRPr lang="en-US" dirty="0"/>
          </a:p>
        </p:txBody>
      </p:sp>
      <p:pic>
        <p:nvPicPr>
          <p:cNvPr id="13" name="Picture 4" descr="iMac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1737520"/>
            <a:ext cx="5143067" cy="44997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Picture Placeholder 10"/>
          <p:cNvSpPr>
            <a:spLocks noGrp="1"/>
          </p:cNvSpPr>
          <p:nvPr>
            <p:ph type="pic" sz="quarter" idx="11"/>
          </p:nvPr>
        </p:nvSpPr>
        <p:spPr>
          <a:xfrm>
            <a:off x="2321105" y="1958360"/>
            <a:ext cx="4699226" cy="2628381"/>
          </a:xfrm>
          <a:prstGeom prst="rect">
            <a:avLst/>
          </a:prstGeom>
        </p:spPr>
        <p:txBody>
          <a:bodyPr vert="horz"/>
          <a:lstStyle>
            <a:lvl1pPr marL="0" indent="0" algn="ctr">
              <a:lnSpc>
                <a:spcPct val="100000"/>
              </a:lnSpc>
              <a:buNone/>
              <a:defRPr sz="2000" baseline="0">
                <a:solidFill>
                  <a:srgbClr val="9E9088"/>
                </a:solidFill>
                <a:latin typeface="Roboto Light"/>
                <a:cs typeface="Roboto Light"/>
              </a:defRPr>
            </a:lvl1pPr>
          </a:lstStyle>
          <a:p>
            <a:endParaRPr lang="en-US" dirty="0" smtClean="0"/>
          </a:p>
          <a:p>
            <a:r>
              <a:rPr lang="en-US" dirty="0" smtClean="0"/>
              <a:t>Click to insert an image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867" y="295648"/>
            <a:ext cx="1886156" cy="155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68746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F59741-7650-A046-95B5-8D31235C520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Line 1"/>
          <p:cNvSpPr>
            <a:spLocks noChangeShapeType="1"/>
          </p:cNvSpPr>
          <p:nvPr userDrawn="1"/>
        </p:nvSpPr>
        <p:spPr bwMode="auto">
          <a:xfrm>
            <a:off x="2921001" y="2"/>
            <a:ext cx="1588" cy="600075"/>
          </a:xfrm>
          <a:prstGeom prst="line">
            <a:avLst/>
          </a:prstGeom>
          <a:noFill/>
          <a:ln w="9525" cap="flat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 dirty="0">
              <a:latin typeface="Roboto Light"/>
            </a:endParaRPr>
          </a:p>
        </p:txBody>
      </p:sp>
      <p:sp>
        <p:nvSpPr>
          <p:cNvPr id="5" name="Rectangle 2"/>
          <p:cNvSpPr>
            <a:spLocks/>
          </p:cNvSpPr>
          <p:nvPr userDrawn="1"/>
        </p:nvSpPr>
        <p:spPr bwMode="auto">
          <a:xfrm>
            <a:off x="3052763" y="203200"/>
            <a:ext cx="2974832" cy="184666"/>
          </a:xfrm>
          <a:prstGeom prst="rect">
            <a:avLst/>
          </a:prstGeom>
          <a:noFill/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40639" bIns="0">
            <a:spAutoFit/>
          </a:bodyPr>
          <a:lstStyle/>
          <a:p>
            <a:pPr marL="39688"/>
            <a:r>
              <a:rPr lang="en-US" sz="1200" dirty="0">
                <a:solidFill>
                  <a:srgbClr val="FFFFFF"/>
                </a:solidFill>
                <a:latin typeface="Roboto Light"/>
                <a:cs typeface="Roboto Light"/>
              </a:rPr>
              <a:t>Customer Experience Solutions. Delivered.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0" y="-1509"/>
            <a:ext cx="9150350" cy="761935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Roboto Light"/>
            </a:endParaRP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2627784" y="182563"/>
            <a:ext cx="6262216" cy="369887"/>
          </a:xfrm>
          <a:prstGeom prst="rect">
            <a:avLst/>
          </a:prstGeom>
        </p:spPr>
        <p:txBody>
          <a:bodyPr vert="horz"/>
          <a:lstStyle>
            <a:lvl1pPr marL="0" indent="0" algn="r">
              <a:buNone/>
              <a:defRPr sz="1800" baseline="0">
                <a:solidFill>
                  <a:srgbClr val="E5DEDC"/>
                </a:solidFill>
                <a:latin typeface="Roboto Light"/>
                <a:cs typeface="Roboto Light"/>
              </a:defRPr>
            </a:lvl1pPr>
          </a:lstStyle>
          <a:p>
            <a:pPr lvl="0"/>
            <a:r>
              <a:rPr lang="en-US" dirty="0" smtClean="0"/>
              <a:t>Demo Slide Title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867" y="295648"/>
            <a:ext cx="1886156" cy="155076"/>
          </a:xfrm>
          <a:prstGeom prst="rect">
            <a:avLst/>
          </a:prstGeom>
        </p:spPr>
      </p:pic>
      <p:sp>
        <p:nvSpPr>
          <p:cNvPr id="12" name="Content Placeholder 16"/>
          <p:cNvSpPr>
            <a:spLocks noGrp="1"/>
          </p:cNvSpPr>
          <p:nvPr>
            <p:ph sz="quarter" idx="16" hasCustomPrompt="1"/>
          </p:nvPr>
        </p:nvSpPr>
        <p:spPr>
          <a:xfrm>
            <a:off x="365760" y="1038225"/>
            <a:ext cx="7230576" cy="547052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000" baseline="0">
                <a:latin typeface="Roboto Light"/>
                <a:cs typeface="Roboto Light"/>
              </a:defRPr>
            </a:lvl1pPr>
            <a:lvl2pPr>
              <a:defRPr sz="2000">
                <a:latin typeface="Roboto Light"/>
                <a:cs typeface="Roboto Light"/>
              </a:defRPr>
            </a:lvl2pPr>
            <a:lvl3pPr>
              <a:defRPr sz="2000">
                <a:latin typeface="Roboto Light"/>
                <a:cs typeface="Roboto Light"/>
              </a:defRPr>
            </a:lvl3pPr>
            <a:lvl4pPr>
              <a:defRPr sz="2000">
                <a:latin typeface="Roboto Light"/>
                <a:cs typeface="Roboto Light"/>
              </a:defRPr>
            </a:lvl4pPr>
            <a:lvl5pPr>
              <a:defRPr sz="2000">
                <a:latin typeface="Roboto Light"/>
                <a:cs typeface="Roboto Light"/>
              </a:defRPr>
            </a:lvl5pPr>
          </a:lstStyle>
          <a:p>
            <a:pPr lvl="0"/>
            <a:r>
              <a:rPr lang="en-US" dirty="0" smtClean="0"/>
              <a:t>Click to add text or images related to this workshop</a:t>
            </a:r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7889196" y="755227"/>
            <a:ext cx="907142" cy="1075328"/>
            <a:chOff x="5899666" y="1737520"/>
            <a:chExt cx="907142" cy="1075328"/>
          </a:xfrm>
        </p:grpSpPr>
        <p:sp>
          <p:nvSpPr>
            <p:cNvPr id="17" name="Rectangle 4"/>
            <p:cNvSpPr/>
            <p:nvPr/>
          </p:nvSpPr>
          <p:spPr>
            <a:xfrm>
              <a:off x="5899666" y="1737520"/>
              <a:ext cx="907142" cy="1075328"/>
            </a:xfrm>
            <a:custGeom>
              <a:avLst/>
              <a:gdLst>
                <a:gd name="connsiteX0" fmla="*/ 0 w 907142"/>
                <a:gd name="connsiteY0" fmla="*/ 0 h 979058"/>
                <a:gd name="connsiteX1" fmla="*/ 907142 w 907142"/>
                <a:gd name="connsiteY1" fmla="*/ 0 h 979058"/>
                <a:gd name="connsiteX2" fmla="*/ 907142 w 907142"/>
                <a:gd name="connsiteY2" fmla="*/ 979058 h 979058"/>
                <a:gd name="connsiteX3" fmla="*/ 0 w 907142"/>
                <a:gd name="connsiteY3" fmla="*/ 979058 h 979058"/>
                <a:gd name="connsiteX4" fmla="*/ 0 w 907142"/>
                <a:gd name="connsiteY4" fmla="*/ 0 h 979058"/>
                <a:gd name="connsiteX0" fmla="*/ 0 w 907142"/>
                <a:gd name="connsiteY0" fmla="*/ 0 h 979058"/>
                <a:gd name="connsiteX1" fmla="*/ 907142 w 907142"/>
                <a:gd name="connsiteY1" fmla="*/ 0 h 979058"/>
                <a:gd name="connsiteX2" fmla="*/ 907142 w 907142"/>
                <a:gd name="connsiteY2" fmla="*/ 979058 h 979058"/>
                <a:gd name="connsiteX3" fmla="*/ 9072 w 907142"/>
                <a:gd name="connsiteY3" fmla="*/ 833915 h 979058"/>
                <a:gd name="connsiteX4" fmla="*/ 0 w 907142"/>
                <a:gd name="connsiteY4" fmla="*/ 0 h 979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7142" h="979058">
                  <a:moveTo>
                    <a:pt x="0" y="0"/>
                  </a:moveTo>
                  <a:lnTo>
                    <a:pt x="907142" y="0"/>
                  </a:lnTo>
                  <a:lnTo>
                    <a:pt x="907142" y="979058"/>
                  </a:lnTo>
                  <a:lnTo>
                    <a:pt x="9072" y="8339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8" name="Picture 17" descr="eye-icon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70546" y="2087134"/>
              <a:ext cx="574806" cy="3075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1825400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kshop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F59741-7650-A046-95B5-8D31235C520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Line 1"/>
          <p:cNvSpPr>
            <a:spLocks noChangeShapeType="1"/>
          </p:cNvSpPr>
          <p:nvPr userDrawn="1"/>
        </p:nvSpPr>
        <p:spPr bwMode="auto">
          <a:xfrm>
            <a:off x="2921001" y="2"/>
            <a:ext cx="1588" cy="600075"/>
          </a:xfrm>
          <a:prstGeom prst="line">
            <a:avLst/>
          </a:prstGeom>
          <a:noFill/>
          <a:ln w="9525" cap="flat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 dirty="0">
              <a:latin typeface="Roboto Light"/>
            </a:endParaRPr>
          </a:p>
        </p:txBody>
      </p:sp>
      <p:sp>
        <p:nvSpPr>
          <p:cNvPr id="5" name="Rectangle 2"/>
          <p:cNvSpPr>
            <a:spLocks/>
          </p:cNvSpPr>
          <p:nvPr userDrawn="1"/>
        </p:nvSpPr>
        <p:spPr bwMode="auto">
          <a:xfrm>
            <a:off x="3052763" y="203200"/>
            <a:ext cx="2974832" cy="184666"/>
          </a:xfrm>
          <a:prstGeom prst="rect">
            <a:avLst/>
          </a:prstGeom>
          <a:noFill/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40639" bIns="0">
            <a:spAutoFit/>
          </a:bodyPr>
          <a:lstStyle/>
          <a:p>
            <a:pPr marL="39688"/>
            <a:r>
              <a:rPr lang="en-US" sz="1200" dirty="0">
                <a:solidFill>
                  <a:srgbClr val="FFFFFF"/>
                </a:solidFill>
                <a:latin typeface="Roboto Light"/>
                <a:cs typeface="Roboto Light"/>
              </a:rPr>
              <a:t>Customer Experience Solutions. Delivered.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0" y="-1509"/>
            <a:ext cx="9150350" cy="761935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Roboto Light"/>
            </a:endParaRP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2627784" y="182563"/>
            <a:ext cx="6262216" cy="369887"/>
          </a:xfrm>
          <a:prstGeom prst="rect">
            <a:avLst/>
          </a:prstGeom>
        </p:spPr>
        <p:txBody>
          <a:bodyPr vert="horz"/>
          <a:lstStyle>
            <a:lvl1pPr marL="0" indent="0" algn="r">
              <a:buNone/>
              <a:defRPr sz="1800" baseline="0">
                <a:solidFill>
                  <a:srgbClr val="E5DEDC"/>
                </a:solidFill>
                <a:latin typeface="Roboto Light"/>
                <a:cs typeface="Roboto Light"/>
              </a:defRPr>
            </a:lvl1pPr>
          </a:lstStyle>
          <a:p>
            <a:pPr lvl="0"/>
            <a:r>
              <a:rPr lang="en-US" dirty="0" smtClean="0"/>
              <a:t>Workshop Slide Title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867" y="295648"/>
            <a:ext cx="1886156" cy="155076"/>
          </a:xfrm>
          <a:prstGeom prst="rect">
            <a:avLst/>
          </a:prstGeom>
        </p:spPr>
      </p:pic>
      <p:grpSp>
        <p:nvGrpSpPr>
          <p:cNvPr id="9" name="Group 8"/>
          <p:cNvGrpSpPr/>
          <p:nvPr userDrawn="1"/>
        </p:nvGrpSpPr>
        <p:grpSpPr>
          <a:xfrm>
            <a:off x="7889196" y="755227"/>
            <a:ext cx="907142" cy="1075328"/>
            <a:chOff x="5899666" y="1737520"/>
            <a:chExt cx="907142" cy="1075328"/>
          </a:xfrm>
        </p:grpSpPr>
        <p:sp>
          <p:nvSpPr>
            <p:cNvPr id="10" name="Rectangle 4"/>
            <p:cNvSpPr/>
            <p:nvPr/>
          </p:nvSpPr>
          <p:spPr>
            <a:xfrm>
              <a:off x="5899666" y="1737520"/>
              <a:ext cx="907142" cy="1075328"/>
            </a:xfrm>
            <a:custGeom>
              <a:avLst/>
              <a:gdLst>
                <a:gd name="connsiteX0" fmla="*/ 0 w 907142"/>
                <a:gd name="connsiteY0" fmla="*/ 0 h 979058"/>
                <a:gd name="connsiteX1" fmla="*/ 907142 w 907142"/>
                <a:gd name="connsiteY1" fmla="*/ 0 h 979058"/>
                <a:gd name="connsiteX2" fmla="*/ 907142 w 907142"/>
                <a:gd name="connsiteY2" fmla="*/ 979058 h 979058"/>
                <a:gd name="connsiteX3" fmla="*/ 0 w 907142"/>
                <a:gd name="connsiteY3" fmla="*/ 979058 h 979058"/>
                <a:gd name="connsiteX4" fmla="*/ 0 w 907142"/>
                <a:gd name="connsiteY4" fmla="*/ 0 h 979058"/>
                <a:gd name="connsiteX0" fmla="*/ 0 w 907142"/>
                <a:gd name="connsiteY0" fmla="*/ 0 h 979058"/>
                <a:gd name="connsiteX1" fmla="*/ 907142 w 907142"/>
                <a:gd name="connsiteY1" fmla="*/ 0 h 979058"/>
                <a:gd name="connsiteX2" fmla="*/ 907142 w 907142"/>
                <a:gd name="connsiteY2" fmla="*/ 979058 h 979058"/>
                <a:gd name="connsiteX3" fmla="*/ 9072 w 907142"/>
                <a:gd name="connsiteY3" fmla="*/ 833915 h 979058"/>
                <a:gd name="connsiteX4" fmla="*/ 0 w 907142"/>
                <a:gd name="connsiteY4" fmla="*/ 0 h 979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7142" h="979058">
                  <a:moveTo>
                    <a:pt x="0" y="0"/>
                  </a:moveTo>
                  <a:lnTo>
                    <a:pt x="907142" y="0"/>
                  </a:lnTo>
                  <a:lnTo>
                    <a:pt x="907142" y="979058"/>
                  </a:lnTo>
                  <a:lnTo>
                    <a:pt x="9072" y="8339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10" descr="workshop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15536" y="1967632"/>
              <a:ext cx="504944" cy="504944"/>
            </a:xfrm>
            <a:prstGeom prst="rect">
              <a:avLst/>
            </a:prstGeom>
          </p:spPr>
        </p:pic>
      </p:grpSp>
      <p:sp>
        <p:nvSpPr>
          <p:cNvPr id="12" name="Content Placeholder 16"/>
          <p:cNvSpPr>
            <a:spLocks noGrp="1"/>
          </p:cNvSpPr>
          <p:nvPr>
            <p:ph sz="quarter" idx="16" hasCustomPrompt="1"/>
          </p:nvPr>
        </p:nvSpPr>
        <p:spPr>
          <a:xfrm>
            <a:off x="365760" y="1038225"/>
            <a:ext cx="7230576" cy="547052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000" baseline="0">
                <a:latin typeface="Roboto Light"/>
                <a:cs typeface="Roboto Light"/>
              </a:defRPr>
            </a:lvl1pPr>
            <a:lvl2pPr>
              <a:defRPr sz="2000">
                <a:latin typeface="Roboto Light"/>
                <a:cs typeface="Roboto Light"/>
              </a:defRPr>
            </a:lvl2pPr>
            <a:lvl3pPr>
              <a:defRPr sz="2000">
                <a:latin typeface="Roboto Light"/>
                <a:cs typeface="Roboto Light"/>
              </a:defRPr>
            </a:lvl3pPr>
            <a:lvl4pPr>
              <a:defRPr sz="2000">
                <a:latin typeface="Roboto Light"/>
                <a:cs typeface="Roboto Light"/>
              </a:defRPr>
            </a:lvl4pPr>
            <a:lvl5pPr>
              <a:defRPr sz="2000">
                <a:latin typeface="Roboto Light"/>
                <a:cs typeface="Roboto Light"/>
              </a:defRPr>
            </a:lvl5pPr>
          </a:lstStyle>
          <a:p>
            <a:pPr lvl="0"/>
            <a:r>
              <a:rPr lang="en-US" dirty="0" smtClean="0"/>
              <a:t>Click to add text or images related to this workshop</a:t>
            </a:r>
          </a:p>
        </p:txBody>
      </p:sp>
    </p:spTree>
    <p:extLst>
      <p:ext uri="{BB962C8B-B14F-4D97-AF65-F5344CB8AC3E}">
        <p14:creationId xmlns:p14="http://schemas.microsoft.com/office/powerpoint/2010/main" val="224895056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54160" cy="6868160"/>
          </a:xfrm>
          <a:prstGeom prst="rect">
            <a:avLst/>
          </a:prstGeom>
          <a:solidFill>
            <a:srgbClr val="332D2A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Roboto Light"/>
            </a:endParaRP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47733" y="6560640"/>
            <a:ext cx="1669467" cy="2545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/>
                <a:cs typeface="Helvetica Neue Light"/>
              </a:defRPr>
            </a:lvl1pPr>
          </a:lstStyle>
          <a:p>
            <a:fld id="{6FF59741-7650-A046-95B5-8D31235C520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Box 2"/>
          <p:cNvSpPr txBox="1"/>
          <p:nvPr userDrawn="1"/>
        </p:nvSpPr>
        <p:spPr>
          <a:xfrm>
            <a:off x="3378344" y="1927880"/>
            <a:ext cx="249659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 smtClean="0">
                <a:solidFill>
                  <a:schemeClr val="tx2">
                    <a:lumMod val="10000"/>
                    <a:lumOff val="90000"/>
                  </a:schemeClr>
                </a:solidFill>
                <a:latin typeface="Roboto Light"/>
                <a:cs typeface="Roboto Light"/>
              </a:rPr>
              <a:t>Break</a:t>
            </a:r>
            <a:endParaRPr lang="en-US" sz="7200" dirty="0">
              <a:solidFill>
                <a:schemeClr val="tx2">
                  <a:lumMod val="10000"/>
                  <a:lumOff val="90000"/>
                </a:schemeClr>
              </a:solidFill>
              <a:latin typeface="Roboto Light"/>
              <a:cs typeface="Roboto Light"/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867" y="295648"/>
            <a:ext cx="1886156" cy="155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93027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ext Steps?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54160" cy="6868160"/>
          </a:xfrm>
          <a:prstGeom prst="rect">
            <a:avLst/>
          </a:prstGeom>
          <a:solidFill>
            <a:srgbClr val="332D2A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Roboto Light"/>
            </a:endParaRP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47733" y="6560640"/>
            <a:ext cx="1669467" cy="2545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/>
                <a:cs typeface="Helvetica Neue Light"/>
              </a:defRPr>
            </a:lvl1pPr>
          </a:lstStyle>
          <a:p>
            <a:fld id="{6FF59741-7650-A046-95B5-8D31235C520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357188" y="1927880"/>
            <a:ext cx="84391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 smtClean="0">
                <a:solidFill>
                  <a:schemeClr val="tx2">
                    <a:lumMod val="10000"/>
                    <a:lumOff val="90000"/>
                  </a:schemeClr>
                </a:solidFill>
                <a:latin typeface="Roboto Light"/>
                <a:cs typeface="Roboto Light"/>
              </a:rPr>
              <a:t>Next Steps?</a:t>
            </a:r>
            <a:endParaRPr lang="en-US" sz="7200" dirty="0">
              <a:solidFill>
                <a:schemeClr val="tx2">
                  <a:lumMod val="10000"/>
                  <a:lumOff val="90000"/>
                </a:schemeClr>
              </a:solidFill>
              <a:latin typeface="Roboto Light"/>
              <a:cs typeface="Roboto Light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867" y="295648"/>
            <a:ext cx="1886156" cy="155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83446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!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54160" cy="6868160"/>
          </a:xfrm>
          <a:prstGeom prst="rect">
            <a:avLst/>
          </a:prstGeom>
          <a:solidFill>
            <a:srgbClr val="332D2A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Roboto Light"/>
            </a:endParaRP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47733" y="6560640"/>
            <a:ext cx="1669467" cy="2545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/>
                <a:cs typeface="Helvetica Neue Light"/>
              </a:defRPr>
            </a:lvl1pPr>
          </a:lstStyle>
          <a:p>
            <a:fld id="{6FF59741-7650-A046-95B5-8D31235C520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547788" y="5652060"/>
            <a:ext cx="3480118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3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Roboto Light"/>
                <a:cs typeface="Roboto Light"/>
                <a:hlinkClick r:id="rId2"/>
              </a:rPr>
              <a:t>www.backbase.com</a:t>
            </a:r>
            <a:endParaRPr lang="en-US" sz="2300" dirty="0">
              <a:solidFill>
                <a:schemeClr val="tx1">
                  <a:lumMod val="50000"/>
                  <a:lumOff val="50000"/>
                </a:schemeClr>
              </a:solidFill>
              <a:latin typeface="Roboto Light"/>
              <a:cs typeface="Roboto Light"/>
            </a:endParaRPr>
          </a:p>
          <a:p>
            <a:r>
              <a:rPr lang="en-US" sz="23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Roboto Light"/>
                <a:cs typeface="Roboto Light"/>
                <a:hlinkClick r:id="rId3"/>
              </a:rPr>
              <a:t>sales-eu@backbase.com</a:t>
            </a:r>
            <a:r>
              <a:rPr lang="en-US" sz="23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Roboto Light"/>
                <a:cs typeface="Roboto Light"/>
              </a:rPr>
              <a:t> </a:t>
            </a:r>
            <a:endParaRPr lang="en-US" sz="2300" dirty="0">
              <a:solidFill>
                <a:schemeClr val="tx1">
                  <a:lumMod val="50000"/>
                  <a:lumOff val="50000"/>
                </a:schemeClr>
              </a:solidFill>
              <a:latin typeface="Roboto Light"/>
              <a:cs typeface="Roboto Light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4770440" y="5652060"/>
            <a:ext cx="4047421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300" b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Roboto Regular"/>
                <a:cs typeface="Roboto Regular"/>
              </a:rPr>
              <a:t>New </a:t>
            </a:r>
            <a:r>
              <a:rPr lang="en-US" sz="2300" b="0" dirty="0" smtClean="0">
                <a:solidFill>
                  <a:srgbClr val="9E9088"/>
                </a:solidFill>
                <a:latin typeface="Roboto Regular"/>
                <a:cs typeface="Roboto Regular"/>
              </a:rPr>
              <a:t>York:</a:t>
            </a:r>
            <a:r>
              <a:rPr lang="en-US" sz="2300" b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Roboto Regular"/>
                <a:cs typeface="Roboto Regular"/>
              </a:rPr>
              <a:t> </a:t>
            </a:r>
            <a:r>
              <a:rPr lang="en-US" sz="23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Roboto Light"/>
                <a:cs typeface="Roboto Light"/>
              </a:rPr>
              <a:t>+1 646 478 7538</a:t>
            </a:r>
          </a:p>
          <a:p>
            <a:pPr algn="ctr"/>
            <a:r>
              <a:rPr lang="en-US" sz="2300" b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Roboto Regular"/>
                <a:cs typeface="Roboto Regular"/>
              </a:rPr>
              <a:t>Amsterdam: </a:t>
            </a:r>
            <a:r>
              <a:rPr lang="en-US" sz="23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Roboto Light"/>
                <a:cs typeface="Roboto Light"/>
              </a:rPr>
              <a:t>+31 20 465 8888</a:t>
            </a:r>
            <a:endParaRPr lang="en-US" sz="2300" dirty="0">
              <a:solidFill>
                <a:schemeClr val="tx1">
                  <a:lumMod val="50000"/>
                  <a:lumOff val="50000"/>
                </a:schemeClr>
              </a:solidFill>
              <a:latin typeface="Roboto Light"/>
              <a:cs typeface="Roboto Light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867" y="295648"/>
            <a:ext cx="1886156" cy="155076"/>
          </a:xfrm>
          <a:prstGeom prst="rect">
            <a:avLst/>
          </a:prstGeom>
        </p:spPr>
      </p:pic>
      <p:sp>
        <p:nvSpPr>
          <p:cNvPr id="12" name="TextBox 11"/>
          <p:cNvSpPr txBox="1"/>
          <p:nvPr userDrawn="1"/>
        </p:nvSpPr>
        <p:spPr>
          <a:xfrm>
            <a:off x="357188" y="1927880"/>
            <a:ext cx="84391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 smtClean="0">
                <a:solidFill>
                  <a:schemeClr val="tx2">
                    <a:lumMod val="10000"/>
                    <a:lumOff val="90000"/>
                  </a:schemeClr>
                </a:solidFill>
                <a:latin typeface="Roboto Light"/>
                <a:cs typeface="Roboto Light"/>
              </a:rPr>
              <a:t>Thank you!</a:t>
            </a:r>
            <a:endParaRPr lang="en-US" sz="7200" dirty="0">
              <a:solidFill>
                <a:schemeClr val="tx2">
                  <a:lumMod val="10000"/>
                  <a:lumOff val="90000"/>
                </a:schemeClr>
              </a:solidFill>
              <a:latin typeface="Roboto Light"/>
              <a:cs typeface="Roboto Light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57188" y="3178175"/>
            <a:ext cx="8461375" cy="826889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200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 Light"/>
                <a:cs typeface="Roboto Light"/>
              </a:defRPr>
            </a:lvl1pPr>
          </a:lstStyle>
          <a:p>
            <a:pPr lvl="0"/>
            <a:r>
              <a:rPr lang="en-US" dirty="0" smtClean="0"/>
              <a:t>Author Name (Optional)</a:t>
            </a:r>
          </a:p>
          <a:p>
            <a:pPr lvl="0"/>
            <a:r>
              <a:rPr lang="en-US" dirty="0" err="1" smtClean="0"/>
              <a:t>author@backbase.com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9345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(No Devic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97" t="-22" r="5786"/>
          <a:stretch/>
        </p:blipFill>
        <p:spPr>
          <a:xfrm>
            <a:off x="0" y="-1510"/>
            <a:ext cx="9154160" cy="6886893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 bwMode="auto">
          <a:xfrm>
            <a:off x="-10161" y="-1510"/>
            <a:ext cx="9163231" cy="2278381"/>
          </a:xfrm>
          <a:prstGeom prst="rect">
            <a:avLst/>
          </a:prstGeom>
          <a:solidFill>
            <a:schemeClr val="tx1"/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900" b="1" dirty="0">
              <a:solidFill>
                <a:schemeClr val="bg1"/>
              </a:solidFill>
              <a:latin typeface="Roboto Light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867" y="295648"/>
            <a:ext cx="1886156" cy="155076"/>
          </a:xfrm>
          <a:prstGeom prst="rect">
            <a:avLst/>
          </a:prstGeom>
        </p:spPr>
      </p:pic>
      <p:sp>
        <p:nvSpPr>
          <p:cNvPr id="11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357188" y="675114"/>
            <a:ext cx="8535370" cy="923925"/>
          </a:xfrm>
          <a:prstGeom prst="rect">
            <a:avLst/>
          </a:prstGeom>
        </p:spPr>
        <p:txBody>
          <a:bodyPr vert="horz"/>
          <a:lstStyle>
            <a:lvl1pPr marL="0" indent="0" algn="r">
              <a:buNone/>
              <a:defRPr sz="5400" baseline="0">
                <a:solidFill>
                  <a:schemeClr val="tx1">
                    <a:lumMod val="10000"/>
                    <a:lumOff val="90000"/>
                  </a:schemeClr>
                </a:solidFill>
                <a:latin typeface="Roboto Light"/>
                <a:cs typeface="Roboto Light"/>
              </a:defRPr>
            </a:lvl1pPr>
          </a:lstStyle>
          <a:p>
            <a:pPr lvl="0"/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13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357188" y="1465689"/>
            <a:ext cx="8535370" cy="461963"/>
          </a:xfrm>
          <a:prstGeom prst="rect">
            <a:avLst/>
          </a:prstGeom>
        </p:spPr>
        <p:txBody>
          <a:bodyPr vert="horz"/>
          <a:lstStyle>
            <a:lvl1pPr marL="0" indent="0" algn="r">
              <a:buNone/>
              <a:defRPr sz="2400" baseline="0">
                <a:solidFill>
                  <a:schemeClr val="tx2">
                    <a:lumMod val="50000"/>
                    <a:lumOff val="50000"/>
                  </a:schemeClr>
                </a:solidFill>
                <a:latin typeface="Roboto Light"/>
                <a:cs typeface="Roboto Light"/>
              </a:defRPr>
            </a:lvl1pPr>
          </a:lstStyle>
          <a:p>
            <a:pPr lvl="0"/>
            <a:r>
              <a:rPr lang="en-US" dirty="0" smtClean="0"/>
              <a:t>Customer Name - Date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89347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(No Devices) - Custom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10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9150350" cy="6858000"/>
          </a:xfrm>
          <a:prstGeom prst="rect">
            <a:avLst/>
          </a:prstGeom>
        </p:spPr>
        <p:txBody>
          <a:bodyPr vert="horz"/>
          <a:lstStyle>
            <a:lvl1pPr marL="0" indent="0" algn="ctr">
              <a:lnSpc>
                <a:spcPct val="100000"/>
              </a:lnSpc>
              <a:buNone/>
              <a:defRPr sz="2000" baseline="0">
                <a:solidFill>
                  <a:srgbClr val="9E9088"/>
                </a:solidFill>
                <a:latin typeface="Roboto Light"/>
                <a:cs typeface="Roboto Light"/>
              </a:defRPr>
            </a:lvl1pPr>
          </a:lstStyle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Click to insert an image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 bwMode="auto">
          <a:xfrm>
            <a:off x="-10161" y="-1510"/>
            <a:ext cx="9163231" cy="2278381"/>
          </a:xfrm>
          <a:prstGeom prst="rect">
            <a:avLst/>
          </a:prstGeom>
          <a:solidFill>
            <a:schemeClr val="tx1"/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900" b="1" dirty="0">
              <a:solidFill>
                <a:schemeClr val="bg1"/>
              </a:solidFill>
              <a:latin typeface="Roboto Light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867" y="295648"/>
            <a:ext cx="1886156" cy="155076"/>
          </a:xfrm>
          <a:prstGeom prst="rect">
            <a:avLst/>
          </a:prstGeom>
        </p:spPr>
      </p:pic>
      <p:sp>
        <p:nvSpPr>
          <p:cNvPr id="13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357188" y="675114"/>
            <a:ext cx="8535370" cy="923925"/>
          </a:xfrm>
          <a:prstGeom prst="rect">
            <a:avLst/>
          </a:prstGeom>
        </p:spPr>
        <p:txBody>
          <a:bodyPr vert="horz"/>
          <a:lstStyle>
            <a:lvl1pPr marL="0" indent="0" algn="r">
              <a:buNone/>
              <a:defRPr sz="5400" baseline="0">
                <a:solidFill>
                  <a:schemeClr val="tx1">
                    <a:lumMod val="10000"/>
                    <a:lumOff val="90000"/>
                  </a:schemeClr>
                </a:solidFill>
                <a:latin typeface="Roboto Light"/>
                <a:cs typeface="Roboto Light"/>
              </a:defRPr>
            </a:lvl1pPr>
          </a:lstStyle>
          <a:p>
            <a:pPr lvl="0"/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357188" y="1465689"/>
            <a:ext cx="8535370" cy="461963"/>
          </a:xfrm>
          <a:prstGeom prst="rect">
            <a:avLst/>
          </a:prstGeom>
        </p:spPr>
        <p:txBody>
          <a:bodyPr vert="horz"/>
          <a:lstStyle>
            <a:lvl1pPr marL="0" indent="0" algn="r">
              <a:buNone/>
              <a:defRPr sz="2400" baseline="0">
                <a:solidFill>
                  <a:schemeClr val="tx2">
                    <a:lumMod val="50000"/>
                    <a:lumOff val="50000"/>
                  </a:schemeClr>
                </a:solidFill>
                <a:latin typeface="Roboto Light"/>
                <a:cs typeface="Roboto Light"/>
              </a:defRPr>
            </a:lvl1pPr>
          </a:lstStyle>
          <a:p>
            <a:pPr lvl="0"/>
            <a:r>
              <a:rPr lang="en-US" dirty="0" smtClean="0"/>
              <a:t>Customer Name - Date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92952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bjectives / 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54160" cy="6868160"/>
          </a:xfrm>
          <a:prstGeom prst="rect">
            <a:avLst/>
          </a:prstGeom>
          <a:solidFill>
            <a:srgbClr val="332D2A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Roboto Light"/>
            </a:endParaRP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2627784" y="182563"/>
            <a:ext cx="6262216" cy="369887"/>
          </a:xfrm>
          <a:prstGeom prst="rect">
            <a:avLst/>
          </a:prstGeom>
        </p:spPr>
        <p:txBody>
          <a:bodyPr vert="horz"/>
          <a:lstStyle>
            <a:lvl1pPr marL="0" indent="0" algn="r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Roboto Light"/>
                <a:cs typeface="Roboto Light"/>
              </a:defRPr>
            </a:lvl1pPr>
          </a:lstStyle>
          <a:p>
            <a:pPr lvl="0"/>
            <a:r>
              <a:rPr lang="en-US" dirty="0" smtClean="0"/>
              <a:t>Objectives Slide Title</a:t>
            </a:r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47733" y="6560640"/>
            <a:ext cx="1669467" cy="2545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/>
                <a:cs typeface="Helvetica Neue Light"/>
              </a:defRPr>
            </a:lvl1pPr>
          </a:lstStyle>
          <a:p>
            <a:fld id="{6FF59741-7650-A046-95B5-8D31235C520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4"/>
          </p:nvPr>
        </p:nvSpPr>
        <p:spPr>
          <a:xfrm>
            <a:off x="539552" y="1109664"/>
            <a:ext cx="8350448" cy="5400674"/>
          </a:xfrm>
          <a:prstGeom prst="rect">
            <a:avLst/>
          </a:prstGeom>
        </p:spPr>
        <p:txBody>
          <a:bodyPr vert="horz"/>
          <a:lstStyle>
            <a:lvl1pPr marL="514350" indent="-514350">
              <a:buFont typeface="+mj-lt"/>
              <a:buAutoNum type="arabicPeriod"/>
              <a:defRPr sz="4000">
                <a:solidFill>
                  <a:schemeClr val="tx1">
                    <a:lumMod val="10000"/>
                    <a:lumOff val="90000"/>
                  </a:schemeClr>
                </a:solidFill>
                <a:latin typeface="Roboto Thin"/>
                <a:cs typeface="Roboto Thin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endParaRPr lang="en-US" dirty="0" smtClean="0"/>
          </a:p>
          <a:p>
            <a:pPr lvl="0"/>
            <a:r>
              <a:rPr lang="en-US" dirty="0" smtClean="0"/>
              <a:t>Item first</a:t>
            </a:r>
          </a:p>
          <a:p>
            <a:pPr lvl="0"/>
            <a:r>
              <a:rPr lang="en-US" dirty="0" smtClean="0"/>
              <a:t>Item second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867" y="295648"/>
            <a:ext cx="1886156" cy="155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4359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Cover - Pictur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97" t="-22" r="5786"/>
          <a:stretch/>
        </p:blipFill>
        <p:spPr>
          <a:xfrm>
            <a:off x="0" y="-1510"/>
            <a:ext cx="9154160" cy="6886893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F59741-7650-A046-95B5-8D31235C520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 rot="10800000" flipV="1">
            <a:off x="-10160" y="3473235"/>
            <a:ext cx="9174480" cy="1613888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Roboto Light"/>
            </a:endParaRPr>
          </a:p>
        </p:txBody>
      </p:sp>
      <p:pic>
        <p:nvPicPr>
          <p:cNvPr id="11" name="Picture 10" descr="Untitled-1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788" y="287861"/>
            <a:ext cx="1870948" cy="153826"/>
          </a:xfrm>
          <a:prstGeom prst="rect">
            <a:avLst/>
          </a:prstGeom>
        </p:spPr>
      </p:pic>
      <p:sp>
        <p:nvSpPr>
          <p:cNvPr id="14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333411" y="3726103"/>
            <a:ext cx="8535370" cy="72008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3600" baseline="0">
                <a:solidFill>
                  <a:schemeClr val="tx1">
                    <a:lumMod val="10000"/>
                    <a:lumOff val="90000"/>
                  </a:schemeClr>
                </a:solidFill>
                <a:latin typeface="Roboto Light"/>
                <a:cs typeface="Roboto Light"/>
              </a:defRPr>
            </a:lvl1pPr>
          </a:lstStyle>
          <a:p>
            <a:pPr lvl="0"/>
            <a:r>
              <a:rPr lang="en-US" dirty="0" smtClean="0"/>
              <a:t>Section Cover Title</a:t>
            </a:r>
            <a:endParaRPr lang="en-US" dirty="0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332599" y="4451992"/>
            <a:ext cx="8535370" cy="461963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aseline="0">
                <a:solidFill>
                  <a:schemeClr val="tx2">
                    <a:lumMod val="50000"/>
                    <a:lumOff val="50000"/>
                  </a:schemeClr>
                </a:solidFill>
                <a:latin typeface="Roboto Light"/>
                <a:cs typeface="Roboto Light"/>
              </a:defRPr>
            </a:lvl1pPr>
          </a:lstStyle>
          <a:p>
            <a:pPr lvl="0"/>
            <a:r>
              <a:rPr lang="en-US" dirty="0" smtClean="0"/>
              <a:t>Section Cover Subtitle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55809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Cover - Pictu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Stock_000020433245Large BLURRY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35" t="11807" r="11976" b="-27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F59741-7650-A046-95B5-8D31235C520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 rot="10800000" flipV="1">
            <a:off x="-10160" y="3473235"/>
            <a:ext cx="9174480" cy="1613888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Roboto Light"/>
            </a:endParaRPr>
          </a:p>
        </p:txBody>
      </p:sp>
      <p:pic>
        <p:nvPicPr>
          <p:cNvPr id="8" name="Picture 7" descr="Untitled-1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788" y="287861"/>
            <a:ext cx="1870948" cy="153826"/>
          </a:xfrm>
          <a:prstGeom prst="rect">
            <a:avLst/>
          </a:prstGeom>
        </p:spPr>
      </p:pic>
      <p:sp>
        <p:nvSpPr>
          <p:cNvPr id="9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333411" y="3726103"/>
            <a:ext cx="8535370" cy="72008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3600" baseline="0">
                <a:solidFill>
                  <a:schemeClr val="tx1">
                    <a:lumMod val="10000"/>
                    <a:lumOff val="90000"/>
                  </a:schemeClr>
                </a:solidFill>
                <a:latin typeface="Roboto Light"/>
                <a:cs typeface="Roboto Light"/>
              </a:defRPr>
            </a:lvl1pPr>
          </a:lstStyle>
          <a:p>
            <a:pPr lvl="0"/>
            <a:r>
              <a:rPr lang="en-US" dirty="0" smtClean="0"/>
              <a:t>Section Cover Title</a:t>
            </a:r>
            <a:endParaRPr lang="en-US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332599" y="4451992"/>
            <a:ext cx="8535370" cy="461963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aseline="0">
                <a:solidFill>
                  <a:schemeClr val="tx2">
                    <a:lumMod val="50000"/>
                    <a:lumOff val="50000"/>
                  </a:schemeClr>
                </a:solidFill>
                <a:latin typeface="Roboto Light"/>
                <a:cs typeface="Roboto Light"/>
              </a:defRPr>
            </a:lvl1pPr>
          </a:lstStyle>
          <a:p>
            <a:pPr lvl="0"/>
            <a:r>
              <a:rPr lang="en-US" dirty="0" smtClean="0"/>
              <a:t>Section Cover Subtitle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31902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Cover - Pictur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5" t="6793" r="12357" b="124"/>
          <a:stretch/>
        </p:blipFill>
        <p:spPr>
          <a:xfrm>
            <a:off x="0" y="0"/>
            <a:ext cx="9144000" cy="6885384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F59741-7650-A046-95B5-8D31235C520E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 descr="Untitled-1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788" y="287861"/>
            <a:ext cx="1870948" cy="153826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>
          <a:xfrm rot="10800000" flipV="1">
            <a:off x="-10160" y="3473235"/>
            <a:ext cx="9174480" cy="1613888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Roboto Light"/>
            </a:endParaRPr>
          </a:p>
        </p:txBody>
      </p:sp>
      <p:sp>
        <p:nvSpPr>
          <p:cNvPr id="8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333411" y="3726103"/>
            <a:ext cx="8535370" cy="72008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3600" baseline="0">
                <a:solidFill>
                  <a:schemeClr val="tx1">
                    <a:lumMod val="10000"/>
                    <a:lumOff val="90000"/>
                  </a:schemeClr>
                </a:solidFill>
                <a:latin typeface="Roboto Light"/>
                <a:cs typeface="Roboto Light"/>
              </a:defRPr>
            </a:lvl1pPr>
          </a:lstStyle>
          <a:p>
            <a:pPr lvl="0"/>
            <a:r>
              <a:rPr lang="en-US" dirty="0" smtClean="0"/>
              <a:t>Section Cover Title</a:t>
            </a:r>
            <a:endParaRPr lang="en-US" dirty="0"/>
          </a:p>
        </p:txBody>
      </p:sp>
      <p:sp>
        <p:nvSpPr>
          <p:cNvPr id="9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332599" y="4451992"/>
            <a:ext cx="8535370" cy="461963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aseline="0">
                <a:solidFill>
                  <a:schemeClr val="tx2">
                    <a:lumMod val="50000"/>
                    <a:lumOff val="50000"/>
                  </a:schemeClr>
                </a:solidFill>
                <a:latin typeface="Roboto Light"/>
                <a:cs typeface="Roboto Light"/>
              </a:defRPr>
            </a:lvl1pPr>
          </a:lstStyle>
          <a:p>
            <a:pPr lvl="0"/>
            <a:r>
              <a:rPr lang="en-US" dirty="0" smtClean="0"/>
              <a:t>Section Cover Subtitle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55809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Cover - Custom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9150350" cy="6858000"/>
          </a:xfrm>
          <a:prstGeom prst="rect">
            <a:avLst/>
          </a:prstGeom>
        </p:spPr>
        <p:txBody>
          <a:bodyPr vert="horz"/>
          <a:lstStyle>
            <a:lvl1pPr marL="0" indent="0" algn="ctr">
              <a:lnSpc>
                <a:spcPct val="100000"/>
              </a:lnSpc>
              <a:buNone/>
              <a:defRPr sz="2000" baseline="0">
                <a:solidFill>
                  <a:srgbClr val="9E9088"/>
                </a:solidFill>
                <a:latin typeface="Roboto Light"/>
                <a:cs typeface="Roboto Light"/>
              </a:defRPr>
            </a:lvl1pPr>
          </a:lstStyle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Click to insert an image</a:t>
            </a:r>
            <a:endParaRPr lang="en-US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47733" y="6560640"/>
            <a:ext cx="1669467" cy="2545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25000"/>
                    <a:lumOff val="75000"/>
                  </a:schemeClr>
                </a:solidFill>
                <a:latin typeface="Helvetica Neue Light"/>
                <a:cs typeface="Helvetica Neue Light"/>
              </a:defRPr>
            </a:lvl1pPr>
          </a:lstStyle>
          <a:p>
            <a:fld id="{6FF59741-7650-A046-95B5-8D31235C520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36427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theme" Target="../theme/theme1.xml"/><Relationship Id="rId28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8"/>
          <a:stretch>
            <a:fillRect/>
          </a:stretch>
        </p:blipFill>
        <p:spPr>
          <a:xfrm>
            <a:off x="3797300" y="3340100"/>
            <a:ext cx="1536700" cy="177800"/>
          </a:xfrm>
          <a:prstGeom prst="rect">
            <a:avLst/>
          </a:prstGeom>
        </p:spPr>
      </p:pic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47733" y="6560640"/>
            <a:ext cx="1669467" cy="2545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/>
                <a:cs typeface="Helvetica Neue Light"/>
              </a:defRPr>
            </a:lvl1pPr>
          </a:lstStyle>
          <a:p>
            <a:fld id="{6FF59741-7650-A046-95B5-8D31235C520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74174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10" r:id="rId2"/>
    <p:sldLayoutId id="2147483711" r:id="rId3"/>
    <p:sldLayoutId id="2147483722" r:id="rId4"/>
    <p:sldLayoutId id="2147483702" r:id="rId5"/>
    <p:sldLayoutId id="2147483724" r:id="rId6"/>
    <p:sldLayoutId id="2147483723" r:id="rId7"/>
    <p:sldLayoutId id="2147483725" r:id="rId8"/>
    <p:sldLayoutId id="2147483703" r:id="rId9"/>
    <p:sldLayoutId id="2147483676" r:id="rId10"/>
    <p:sldLayoutId id="2147483652" r:id="rId11"/>
    <p:sldLayoutId id="2147483726" r:id="rId12"/>
    <p:sldLayoutId id="2147483727" r:id="rId13"/>
    <p:sldLayoutId id="2147483700" r:id="rId14"/>
    <p:sldLayoutId id="2147483705" r:id="rId15"/>
    <p:sldLayoutId id="2147483708" r:id="rId16"/>
    <p:sldLayoutId id="2147483714" r:id="rId17"/>
    <p:sldLayoutId id="2147483712" r:id="rId18"/>
    <p:sldLayoutId id="2147483713" r:id="rId19"/>
    <p:sldLayoutId id="2147483707" r:id="rId20"/>
    <p:sldLayoutId id="2147483719" r:id="rId21"/>
    <p:sldLayoutId id="2147483721" r:id="rId22"/>
    <p:sldLayoutId id="2147483720" r:id="rId23"/>
    <p:sldLayoutId id="2147483715" r:id="rId24"/>
    <p:sldLayoutId id="2147483716" r:id="rId25"/>
    <p:sldLayoutId id="2147483717" r:id="rId26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docs.backbase.com/portal/5.6.2/javadocapi/index.html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7.jpg"/><Relationship Id="rId3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Focus Area: Foundation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Portal APIs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5707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CXP REST API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4"/>
          </p:nvPr>
        </p:nvSpPr>
        <p:spPr>
          <a:xfrm>
            <a:off x="357188" y="1772816"/>
            <a:ext cx="5602448" cy="3947815"/>
          </a:xfrm>
        </p:spPr>
        <p:txBody>
          <a:bodyPr/>
          <a:lstStyle/>
          <a:p>
            <a:r>
              <a:rPr lang="en-US" dirty="0" smtClean="0"/>
              <a:t>CXP Manager uses the REST API</a:t>
            </a:r>
          </a:p>
          <a:p>
            <a:pPr lvl="1"/>
            <a:r>
              <a:rPr lang="en-US" sz="2400" dirty="0" smtClean="0"/>
              <a:t>Manipulate the portal model</a:t>
            </a:r>
          </a:p>
          <a:p>
            <a:pPr marL="1076325" lvl="3" indent="-182563"/>
            <a:r>
              <a:rPr lang="en-US" sz="2400" dirty="0"/>
              <a:t>portals, pages, containers, </a:t>
            </a:r>
            <a:r>
              <a:rPr lang="en-US" sz="2400" dirty="0" smtClean="0"/>
              <a:t>widgets</a:t>
            </a:r>
          </a:p>
          <a:p>
            <a:pPr lvl="1"/>
            <a:r>
              <a:rPr lang="en-US" sz="2400" dirty="0" smtClean="0"/>
              <a:t>Manage users and groups</a:t>
            </a:r>
          </a:p>
          <a:p>
            <a:r>
              <a:rPr lang="en-US" dirty="0"/>
              <a:t>Common XSD schema definition</a:t>
            </a:r>
            <a:endParaRPr lang="en-US" dirty="0" smtClean="0"/>
          </a:p>
          <a:p>
            <a:r>
              <a:rPr lang="en-US" dirty="0" smtClean="0"/>
              <a:t>CRUD operations (create, read, update, delete), sorting, filtering, paging</a:t>
            </a:r>
          </a:p>
          <a:p>
            <a:pPr marL="893763" lvl="2" indent="0">
              <a:buNone/>
            </a:pPr>
            <a:endParaRPr lang="en-US" sz="2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9636" y="1916832"/>
            <a:ext cx="2930364" cy="2420888"/>
          </a:xfrm>
          <a:prstGeom prst="rect">
            <a:avLst/>
          </a:prstGeom>
        </p:spPr>
      </p:pic>
      <p:sp>
        <p:nvSpPr>
          <p:cNvPr id="5" name="Rectangle 8"/>
          <p:cNvSpPr>
            <a:spLocks noChangeArrowheads="1"/>
          </p:cNvSpPr>
          <p:nvPr/>
        </p:nvSpPr>
        <p:spPr bwMode="auto">
          <a:xfrm>
            <a:off x="6090074" y="4769768"/>
            <a:ext cx="2669488" cy="458413"/>
          </a:xfrm>
          <a:custGeom>
            <a:avLst/>
            <a:gdLst>
              <a:gd name="connsiteX0" fmla="*/ 0 w 7782056"/>
              <a:gd name="connsiteY0" fmla="*/ 0 h 405250"/>
              <a:gd name="connsiteX1" fmla="*/ 7782056 w 7782056"/>
              <a:gd name="connsiteY1" fmla="*/ 0 h 405250"/>
              <a:gd name="connsiteX2" fmla="*/ 7782056 w 7782056"/>
              <a:gd name="connsiteY2" fmla="*/ 405250 h 405250"/>
              <a:gd name="connsiteX3" fmla="*/ 0 w 7782056"/>
              <a:gd name="connsiteY3" fmla="*/ 405250 h 405250"/>
              <a:gd name="connsiteX4" fmla="*/ 0 w 7782056"/>
              <a:gd name="connsiteY4" fmla="*/ 0 h 405250"/>
              <a:gd name="connsiteX0" fmla="*/ 0 w 7835219"/>
              <a:gd name="connsiteY0" fmla="*/ 31898 h 437148"/>
              <a:gd name="connsiteX1" fmla="*/ 7835219 w 7835219"/>
              <a:gd name="connsiteY1" fmla="*/ 0 h 437148"/>
              <a:gd name="connsiteX2" fmla="*/ 7782056 w 7835219"/>
              <a:gd name="connsiteY2" fmla="*/ 437148 h 437148"/>
              <a:gd name="connsiteX3" fmla="*/ 0 w 7835219"/>
              <a:gd name="connsiteY3" fmla="*/ 437148 h 437148"/>
              <a:gd name="connsiteX4" fmla="*/ 0 w 7835219"/>
              <a:gd name="connsiteY4" fmla="*/ 31898 h 437148"/>
              <a:gd name="connsiteX0" fmla="*/ 0 w 7877750"/>
              <a:gd name="connsiteY0" fmla="*/ 53163 h 458413"/>
              <a:gd name="connsiteX1" fmla="*/ 7877750 w 7877750"/>
              <a:gd name="connsiteY1" fmla="*/ 0 h 458413"/>
              <a:gd name="connsiteX2" fmla="*/ 7782056 w 7877750"/>
              <a:gd name="connsiteY2" fmla="*/ 458413 h 458413"/>
              <a:gd name="connsiteX3" fmla="*/ 0 w 7877750"/>
              <a:gd name="connsiteY3" fmla="*/ 458413 h 458413"/>
              <a:gd name="connsiteX4" fmla="*/ 0 w 7877750"/>
              <a:gd name="connsiteY4" fmla="*/ 53163 h 458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77750" h="458413">
                <a:moveTo>
                  <a:pt x="0" y="53163"/>
                </a:moveTo>
                <a:lnTo>
                  <a:pt x="7877750" y="0"/>
                </a:lnTo>
                <a:lnTo>
                  <a:pt x="7782056" y="458413"/>
                </a:lnTo>
                <a:lnTo>
                  <a:pt x="0" y="458413"/>
                </a:lnTo>
                <a:lnTo>
                  <a:pt x="0" y="53163"/>
                </a:lnTo>
                <a:close/>
              </a:path>
            </a:pathLst>
          </a:custGeom>
          <a:solidFill>
            <a:schemeClr val="accent4"/>
          </a:solidFill>
          <a:ln w="9525">
            <a:noFill/>
            <a:round/>
            <a:headEnd/>
            <a:tailEnd/>
          </a:ln>
        </p:spPr>
        <p:txBody>
          <a:bodyPr lIns="64301" tIns="32150" rIns="64301" bIns="32150" anchor="ctr" anchorCtr="1"/>
          <a:lstStyle/>
          <a:p>
            <a:pPr defTabSz="315922"/>
            <a:r>
              <a:rPr lang="en-US" sz="2000" b="1" dirty="0">
                <a:solidFill>
                  <a:schemeClr val="tx1"/>
                </a:solidFill>
                <a:latin typeface="Roboto Black" pitchFamily="2" charset="0"/>
                <a:ea typeface="Roboto Black" pitchFamily="2" charset="0"/>
              </a:rPr>
              <a:t>REST</a:t>
            </a:r>
            <a:r>
              <a:rPr lang="en-US" sz="2000" dirty="0">
                <a:solidFill>
                  <a:schemeClr val="tx1"/>
                </a:solidFill>
                <a:latin typeface="Roboto Light" pitchFamily="2" charset="0"/>
                <a:ea typeface="Roboto Light" pitchFamily="2" charset="0"/>
              </a:rPr>
              <a:t> API</a:t>
            </a:r>
            <a:endParaRPr lang="nl-NL" sz="2000" dirty="0">
              <a:solidFill>
                <a:schemeClr val="tx1"/>
              </a:solidFill>
              <a:latin typeface="Roboto Light" pitchFamily="2" charset="0"/>
              <a:ea typeface="Roboto Light" pitchFamily="2" charset="0"/>
            </a:endParaRPr>
          </a:p>
        </p:txBody>
      </p:sp>
      <p:cxnSp>
        <p:nvCxnSpPr>
          <p:cNvPr id="6" name="Straight Arrow Connector 25"/>
          <p:cNvCxnSpPr>
            <a:cxnSpLocks noChangeShapeType="1"/>
          </p:cNvCxnSpPr>
          <p:nvPr/>
        </p:nvCxnSpPr>
        <p:spPr bwMode="auto">
          <a:xfrm flipH="1">
            <a:off x="7451661" y="4409728"/>
            <a:ext cx="659" cy="290073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366545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REST API – Syntax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893763" lvl="2" indent="0">
              <a:buNone/>
            </a:pPr>
            <a:endParaRPr lang="en-US" dirty="0"/>
          </a:p>
          <a:p>
            <a:pPr marL="893763" lvl="2" indent="0">
              <a:buNone/>
            </a:pP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995268"/>
            <a:ext cx="6964216" cy="5638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855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REST API: URL Modifiers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sz="3200" dirty="0" smtClean="0"/>
              <a:t>It is possible to run REST API queries about items specifying modifiers and parameters</a:t>
            </a:r>
          </a:p>
          <a:p>
            <a:r>
              <a:rPr lang="en-US" sz="3200" dirty="0" smtClean="0"/>
              <a:t>Types of modifiers:</a:t>
            </a:r>
          </a:p>
          <a:p>
            <a:pPr marL="633413" lvl="2" indent="-182563"/>
            <a:r>
              <a:rPr lang="en-US" sz="3200" dirty="0" smtClean="0"/>
              <a:t>Filter queries (f)</a:t>
            </a:r>
            <a:endParaRPr lang="en-US" dirty="0"/>
          </a:p>
          <a:p>
            <a:pPr marL="633413" lvl="2" indent="-182563"/>
            <a:r>
              <a:rPr lang="en-US" sz="3200" dirty="0" smtClean="0"/>
              <a:t>Sorting (s)</a:t>
            </a:r>
          </a:p>
          <a:p>
            <a:pPr marL="633413" lvl="2" indent="-182563"/>
            <a:r>
              <a:rPr lang="en-US" sz="3200" dirty="0" smtClean="0"/>
              <a:t>Paging (</a:t>
            </a:r>
            <a:r>
              <a:rPr lang="en-US" sz="3200" dirty="0" err="1" smtClean="0"/>
              <a:t>ps</a:t>
            </a:r>
            <a:r>
              <a:rPr lang="en-US" sz="3200" dirty="0" smtClean="0"/>
              <a:t>, of)</a:t>
            </a:r>
          </a:p>
          <a:p>
            <a:pPr marL="633413" lvl="2" indent="-182563"/>
            <a:r>
              <a:rPr lang="en-US" sz="3200" dirty="0" smtClean="0"/>
              <a:t>Processing children (pc, depth)</a:t>
            </a:r>
          </a:p>
        </p:txBody>
      </p:sp>
    </p:spTree>
    <p:extLst>
      <p:ext uri="{BB962C8B-B14F-4D97-AF65-F5344CB8AC3E}">
        <p14:creationId xmlns:p14="http://schemas.microsoft.com/office/powerpoint/2010/main" val="4049332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REST API: URL Modifiers - Filter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sz="3200" dirty="0" smtClean="0"/>
              <a:t>Filter queries (f)</a:t>
            </a:r>
          </a:p>
          <a:p>
            <a:pPr marL="633413" lvl="2" indent="-182563"/>
            <a:r>
              <a:rPr lang="en-US" sz="3200" dirty="0" smtClean="0"/>
              <a:t>The following syntax is supported:</a:t>
            </a:r>
          </a:p>
          <a:p>
            <a:pPr marL="1076325" lvl="3" indent="-182563"/>
            <a:r>
              <a:rPr lang="en-US" sz="2800" dirty="0" smtClean="0">
                <a:solidFill>
                  <a:schemeClr val="accent5"/>
                </a:solidFill>
              </a:rPr>
              <a:t>?f=</a:t>
            </a:r>
            <a:r>
              <a:rPr lang="en-US" sz="2800" dirty="0" err="1" smtClean="0">
                <a:solidFill>
                  <a:schemeClr val="accent5"/>
                </a:solidFill>
              </a:rPr>
              <a:t>element_name</a:t>
            </a:r>
            <a:r>
              <a:rPr lang="en-US" sz="2800" dirty="0" smtClean="0">
                <a:solidFill>
                  <a:schemeClr val="accent5"/>
                </a:solidFill>
              </a:rPr>
              <a:t>(operator)value</a:t>
            </a:r>
            <a:br>
              <a:rPr lang="en-US" sz="2800" dirty="0" smtClean="0">
                <a:solidFill>
                  <a:schemeClr val="accent5"/>
                </a:solidFill>
              </a:rPr>
            </a:br>
            <a:r>
              <a:rPr lang="en-US" sz="2800" dirty="0" smtClean="0"/>
              <a:t>Filters </a:t>
            </a:r>
            <a:r>
              <a:rPr lang="en-US" sz="2800" dirty="0"/>
              <a:t>elements by &lt;name&gt; elements</a:t>
            </a:r>
            <a:r>
              <a:rPr lang="en-US" sz="2800" dirty="0" smtClean="0"/>
              <a:t>.</a:t>
            </a:r>
          </a:p>
          <a:p>
            <a:pPr marL="1076325" lvl="3" indent="-182563"/>
            <a:r>
              <a:rPr lang="en-US" sz="2800" dirty="0" smtClean="0">
                <a:solidFill>
                  <a:schemeClr val="accent5"/>
                </a:solidFill>
              </a:rPr>
              <a:t>?f=</a:t>
            </a:r>
            <a:r>
              <a:rPr lang="en-US" sz="2800" dirty="0" err="1" smtClean="0">
                <a:solidFill>
                  <a:schemeClr val="accent5"/>
                </a:solidFill>
              </a:rPr>
              <a:t>property.property_name</a:t>
            </a:r>
            <a:r>
              <a:rPr lang="en-US" sz="2800" dirty="0" smtClean="0">
                <a:solidFill>
                  <a:schemeClr val="accent5"/>
                </a:solidFill>
              </a:rPr>
              <a:t>(operator)value</a:t>
            </a:r>
            <a:br>
              <a:rPr lang="en-US" sz="2800" dirty="0" smtClean="0">
                <a:solidFill>
                  <a:schemeClr val="accent5"/>
                </a:solidFill>
              </a:rPr>
            </a:br>
            <a:r>
              <a:rPr lang="en-US" sz="2800" dirty="0" smtClean="0"/>
              <a:t>Filters elements by the value of a property.</a:t>
            </a:r>
          </a:p>
          <a:p>
            <a:pPr marL="633413" lvl="2" indent="-182563"/>
            <a:r>
              <a:rPr lang="en-US" sz="3200" dirty="0" smtClean="0"/>
              <a:t>Available operators: </a:t>
            </a:r>
            <a:r>
              <a:rPr lang="en-US" sz="3200" dirty="0" err="1" smtClean="0">
                <a:solidFill>
                  <a:schemeClr val="accent5"/>
                </a:solidFill>
              </a:rPr>
              <a:t>lt</a:t>
            </a:r>
            <a:r>
              <a:rPr lang="en-US" sz="3200" dirty="0" smtClean="0">
                <a:solidFill>
                  <a:schemeClr val="accent5"/>
                </a:solidFill>
              </a:rPr>
              <a:t>, </a:t>
            </a:r>
            <a:r>
              <a:rPr lang="en-US" sz="3200" dirty="0" err="1" smtClean="0">
                <a:solidFill>
                  <a:schemeClr val="accent5"/>
                </a:solidFill>
              </a:rPr>
              <a:t>gt</a:t>
            </a:r>
            <a:r>
              <a:rPr lang="en-US" sz="3200" dirty="0" smtClean="0">
                <a:solidFill>
                  <a:schemeClr val="accent5"/>
                </a:solidFill>
              </a:rPr>
              <a:t>, </a:t>
            </a:r>
            <a:r>
              <a:rPr lang="en-US" sz="3200" dirty="0" err="1" smtClean="0">
                <a:solidFill>
                  <a:schemeClr val="accent5"/>
                </a:solidFill>
              </a:rPr>
              <a:t>eq</a:t>
            </a:r>
            <a:r>
              <a:rPr lang="en-US" sz="3200" dirty="0" smtClean="0">
                <a:solidFill>
                  <a:schemeClr val="accent5"/>
                </a:solidFill>
              </a:rPr>
              <a:t>, not, like</a:t>
            </a:r>
          </a:p>
          <a:p>
            <a:pPr marL="633413" lvl="2" indent="-182563"/>
            <a:r>
              <a:rPr lang="en-US" sz="3200" dirty="0" smtClean="0"/>
              <a:t>Example: </a:t>
            </a:r>
            <a:r>
              <a:rPr lang="en-US" sz="2400" dirty="0" smtClean="0">
                <a:solidFill>
                  <a:schemeClr val="accent5"/>
                </a:solidFill>
              </a:rPr>
              <a:t>/</a:t>
            </a:r>
            <a:r>
              <a:rPr lang="en-US" sz="2400" dirty="0" err="1" smtClean="0">
                <a:solidFill>
                  <a:schemeClr val="accent5"/>
                </a:solidFill>
              </a:rPr>
              <a:t>portals?f</a:t>
            </a:r>
            <a:r>
              <a:rPr lang="en-US" sz="2400" dirty="0" smtClean="0">
                <a:solidFill>
                  <a:schemeClr val="accent5"/>
                </a:solidFill>
              </a:rPr>
              <a:t>=</a:t>
            </a:r>
            <a:r>
              <a:rPr lang="en-US" sz="2400" dirty="0" err="1" smtClean="0">
                <a:solidFill>
                  <a:schemeClr val="accent5"/>
                </a:solidFill>
              </a:rPr>
              <a:t>property.DefaultLandingPage</a:t>
            </a:r>
            <a:r>
              <a:rPr lang="en-US" sz="2400" dirty="0" smtClean="0">
                <a:solidFill>
                  <a:schemeClr val="accent5"/>
                </a:solidFill>
              </a:rPr>
              <a:t>(</a:t>
            </a:r>
            <a:r>
              <a:rPr lang="en-US" sz="2400" dirty="0" err="1" smtClean="0">
                <a:solidFill>
                  <a:schemeClr val="accent5"/>
                </a:solidFill>
              </a:rPr>
              <a:t>eq</a:t>
            </a:r>
            <a:r>
              <a:rPr lang="en-US" sz="2400" dirty="0" smtClean="0">
                <a:solidFill>
                  <a:schemeClr val="accent5"/>
                </a:solidFill>
              </a:rPr>
              <a:t>)index</a:t>
            </a:r>
          </a:p>
        </p:txBody>
      </p:sp>
    </p:spTree>
    <p:extLst>
      <p:ext uri="{BB962C8B-B14F-4D97-AF65-F5344CB8AC3E}">
        <p14:creationId xmlns:p14="http://schemas.microsoft.com/office/powerpoint/2010/main" val="4045014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REST API: URL Modifiers - Sorting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sz="3200" dirty="0" smtClean="0"/>
              <a:t>Sorting (s)</a:t>
            </a:r>
          </a:p>
          <a:p>
            <a:pPr lvl="1"/>
            <a:r>
              <a:rPr lang="en-US" sz="2800" dirty="0" smtClean="0"/>
              <a:t>Sorts results of queries in either ascending or descending order</a:t>
            </a:r>
          </a:p>
          <a:p>
            <a:pPr lvl="1"/>
            <a:r>
              <a:rPr lang="en-US" sz="2800" dirty="0" smtClean="0"/>
              <a:t>The syntax: </a:t>
            </a:r>
            <a:r>
              <a:rPr lang="en-US" sz="2800" dirty="0" smtClean="0">
                <a:solidFill>
                  <a:schemeClr val="accent5"/>
                </a:solidFill>
              </a:rPr>
              <a:t>s=</a:t>
            </a:r>
            <a:r>
              <a:rPr lang="en-US" sz="2800" dirty="0" err="1" smtClean="0">
                <a:solidFill>
                  <a:schemeClr val="accent5"/>
                </a:solidFill>
              </a:rPr>
              <a:t>element_name</a:t>
            </a:r>
            <a:r>
              <a:rPr lang="en-US" sz="2800" dirty="0" smtClean="0">
                <a:solidFill>
                  <a:schemeClr val="accent5"/>
                </a:solidFill>
              </a:rPr>
              <a:t>(</a:t>
            </a:r>
            <a:r>
              <a:rPr lang="en-US" sz="2800" dirty="0" err="1" smtClean="0">
                <a:solidFill>
                  <a:schemeClr val="accent5"/>
                </a:solidFill>
              </a:rPr>
              <a:t>asc|dsc</a:t>
            </a:r>
            <a:r>
              <a:rPr lang="en-US" sz="2800" dirty="0" smtClean="0">
                <a:solidFill>
                  <a:schemeClr val="accent5"/>
                </a:solidFill>
              </a:rPr>
              <a:t>)</a:t>
            </a:r>
          </a:p>
          <a:p>
            <a:pPr marL="1076325" lvl="3" indent="-182563"/>
            <a:r>
              <a:rPr lang="en-US" sz="3200" dirty="0" err="1" smtClean="0">
                <a:solidFill>
                  <a:schemeClr val="accent5"/>
                </a:solidFill>
              </a:rPr>
              <a:t>asc</a:t>
            </a:r>
            <a:r>
              <a:rPr lang="en-US" sz="3200" dirty="0" smtClean="0"/>
              <a:t> – (ascending)</a:t>
            </a:r>
            <a:endParaRPr lang="en-US" dirty="0"/>
          </a:p>
          <a:p>
            <a:pPr marL="1076325" lvl="3" indent="-182563"/>
            <a:r>
              <a:rPr lang="en-US" sz="3200" dirty="0" err="1" smtClean="0">
                <a:solidFill>
                  <a:schemeClr val="accent5"/>
                </a:solidFill>
              </a:rPr>
              <a:t>dsc</a:t>
            </a:r>
            <a:r>
              <a:rPr lang="en-US" sz="3200" dirty="0" smtClean="0"/>
              <a:t> – (descending)</a:t>
            </a:r>
          </a:p>
          <a:p>
            <a:pPr marL="633413" lvl="2" indent="-182563"/>
            <a:r>
              <a:rPr lang="en-US" sz="3200" dirty="0" smtClean="0"/>
              <a:t>Example: </a:t>
            </a:r>
            <a:r>
              <a:rPr lang="en-US" sz="2800" dirty="0" smtClean="0">
                <a:solidFill>
                  <a:schemeClr val="accent5"/>
                </a:solidFill>
              </a:rPr>
              <a:t>/portals/[</a:t>
            </a:r>
            <a:r>
              <a:rPr lang="en-US" sz="2800" dirty="0" err="1" smtClean="0">
                <a:solidFill>
                  <a:schemeClr val="accent5"/>
                </a:solidFill>
              </a:rPr>
              <a:t>portal_name</a:t>
            </a:r>
            <a:r>
              <a:rPr lang="en-US" sz="2800" dirty="0" smtClean="0">
                <a:solidFill>
                  <a:schemeClr val="accent5"/>
                </a:solidFill>
              </a:rPr>
              <a:t>]/</a:t>
            </a:r>
            <a:r>
              <a:rPr lang="en-US" sz="2800" dirty="0" err="1" smtClean="0">
                <a:solidFill>
                  <a:schemeClr val="accent5"/>
                </a:solidFill>
              </a:rPr>
              <a:t>pages?s</a:t>
            </a:r>
            <a:r>
              <a:rPr lang="en-US" sz="2800" dirty="0" smtClean="0">
                <a:solidFill>
                  <a:schemeClr val="accent5"/>
                </a:solidFill>
              </a:rPr>
              <a:t>=name(</a:t>
            </a:r>
            <a:r>
              <a:rPr lang="en-US" sz="2800" dirty="0" err="1" smtClean="0">
                <a:solidFill>
                  <a:schemeClr val="accent5"/>
                </a:solidFill>
              </a:rPr>
              <a:t>asc</a:t>
            </a:r>
            <a:r>
              <a:rPr lang="en-US" sz="2800" dirty="0" smtClean="0">
                <a:solidFill>
                  <a:schemeClr val="accent5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69199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REST API: URL Modifiers - Paging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4"/>
          </p:nvPr>
        </p:nvSpPr>
        <p:spPr>
          <a:xfrm>
            <a:off x="357188" y="1120775"/>
            <a:ext cx="8679308" cy="5387975"/>
          </a:xfrm>
        </p:spPr>
        <p:txBody>
          <a:bodyPr/>
          <a:lstStyle/>
          <a:p>
            <a:r>
              <a:rPr lang="en-US" sz="3200" dirty="0" smtClean="0"/>
              <a:t>Paging results (</a:t>
            </a:r>
            <a:r>
              <a:rPr lang="en-US" sz="3200" dirty="0" err="1" smtClean="0"/>
              <a:t>ps</a:t>
            </a:r>
            <a:r>
              <a:rPr lang="en-US" sz="3200" dirty="0" smtClean="0"/>
              <a:t>, of)</a:t>
            </a:r>
          </a:p>
          <a:p>
            <a:pPr marL="633413" lvl="2" indent="-182563"/>
            <a:r>
              <a:rPr lang="en-US" sz="3200" dirty="0" smtClean="0"/>
              <a:t>Paging modifiers allow us to page responses:</a:t>
            </a:r>
            <a:endParaRPr lang="en-US" dirty="0"/>
          </a:p>
          <a:p>
            <a:pPr marL="1076325" lvl="3" indent="-182563"/>
            <a:r>
              <a:rPr lang="en-US" sz="3200" dirty="0" err="1">
                <a:solidFill>
                  <a:schemeClr val="accent5"/>
                </a:solidFill>
              </a:rPr>
              <a:t>p</a:t>
            </a:r>
            <a:r>
              <a:rPr lang="en-US" sz="3200" dirty="0" err="1" smtClean="0">
                <a:solidFill>
                  <a:schemeClr val="accent5"/>
                </a:solidFill>
              </a:rPr>
              <a:t>s</a:t>
            </a:r>
            <a:r>
              <a:rPr lang="en-US" sz="3200" dirty="0" smtClean="0"/>
              <a:t> – the number of results in the response. The default page size varies per object.</a:t>
            </a:r>
          </a:p>
          <a:p>
            <a:pPr marL="1076325" lvl="3" indent="-182563"/>
            <a:r>
              <a:rPr lang="en-US" sz="3200" dirty="0" smtClean="0">
                <a:solidFill>
                  <a:schemeClr val="accent5"/>
                </a:solidFill>
              </a:rPr>
              <a:t>of </a:t>
            </a:r>
            <a:r>
              <a:rPr lang="en-US" sz="3200" dirty="0" smtClean="0"/>
              <a:t>– the number of results to be skipped in the response.  Defaults to 0.</a:t>
            </a:r>
          </a:p>
          <a:p>
            <a:pPr marL="633413" lvl="2" indent="-182563"/>
            <a:r>
              <a:rPr lang="en-US" sz="3200" dirty="0" smtClean="0"/>
              <a:t>Example: </a:t>
            </a:r>
            <a:br>
              <a:rPr lang="en-US" sz="3200" dirty="0" smtClean="0"/>
            </a:br>
            <a:r>
              <a:rPr lang="en-US" sz="3200" dirty="0" smtClean="0">
                <a:solidFill>
                  <a:schemeClr val="accent5"/>
                </a:solidFill>
              </a:rPr>
              <a:t>/</a:t>
            </a:r>
            <a:r>
              <a:rPr lang="en-US" sz="3200" dirty="0">
                <a:solidFill>
                  <a:schemeClr val="accent5"/>
                </a:solidFill>
              </a:rPr>
              <a:t>portals/[</a:t>
            </a:r>
            <a:r>
              <a:rPr lang="en-US" sz="3200" dirty="0" err="1">
                <a:solidFill>
                  <a:schemeClr val="accent5"/>
                </a:solidFill>
              </a:rPr>
              <a:t>portal_name</a:t>
            </a:r>
            <a:r>
              <a:rPr lang="en-US" sz="3200" dirty="0" smtClean="0">
                <a:solidFill>
                  <a:schemeClr val="accent5"/>
                </a:solidFill>
              </a:rPr>
              <a:t>]/</a:t>
            </a:r>
            <a:r>
              <a:rPr lang="en-US" sz="3200" dirty="0" err="1" smtClean="0">
                <a:solidFill>
                  <a:schemeClr val="accent5"/>
                </a:solidFill>
              </a:rPr>
              <a:t>widgets?of</a:t>
            </a:r>
            <a:r>
              <a:rPr lang="en-US" sz="3200" dirty="0" smtClean="0">
                <a:solidFill>
                  <a:schemeClr val="accent5"/>
                </a:solidFill>
              </a:rPr>
              <a:t>=8&amp;ps=4</a:t>
            </a:r>
          </a:p>
        </p:txBody>
      </p:sp>
    </p:spTree>
    <p:extLst>
      <p:ext uri="{BB962C8B-B14F-4D97-AF65-F5344CB8AC3E}">
        <p14:creationId xmlns:p14="http://schemas.microsoft.com/office/powerpoint/2010/main" val="1559081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REST API: URL Modifiers - Children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sz="3600" dirty="0" smtClean="0"/>
              <a:t>Processing children (pc, depth)</a:t>
            </a:r>
          </a:p>
          <a:p>
            <a:pPr lvl="1"/>
            <a:r>
              <a:rPr lang="en-US" sz="3200" dirty="0" smtClean="0"/>
              <a:t>Specify whether the children of an item will be processed or not:</a:t>
            </a:r>
          </a:p>
          <a:p>
            <a:pPr marL="1076325" lvl="3" indent="-182563"/>
            <a:r>
              <a:rPr lang="en-US" sz="2800" dirty="0">
                <a:solidFill>
                  <a:schemeClr val="accent5"/>
                </a:solidFill>
              </a:rPr>
              <a:t>p</a:t>
            </a:r>
            <a:r>
              <a:rPr lang="en-US" sz="2800" dirty="0" smtClean="0">
                <a:solidFill>
                  <a:schemeClr val="accent5"/>
                </a:solidFill>
              </a:rPr>
              <a:t>c</a:t>
            </a:r>
            <a:r>
              <a:rPr lang="en-US" sz="2800" dirty="0" smtClean="0"/>
              <a:t> – applies to GET requests on the URLs that process items capable of containing child items. If set to false, the response does not include the object children. Defaults to true.</a:t>
            </a:r>
            <a:endParaRPr lang="en-US" sz="2800" dirty="0"/>
          </a:p>
          <a:p>
            <a:pPr marL="1076325" lvl="3" indent="-182563"/>
            <a:r>
              <a:rPr lang="en-US" sz="2800" dirty="0">
                <a:solidFill>
                  <a:schemeClr val="accent5"/>
                </a:solidFill>
              </a:rPr>
              <a:t>d</a:t>
            </a:r>
            <a:r>
              <a:rPr lang="en-US" sz="2800" dirty="0" smtClean="0">
                <a:solidFill>
                  <a:schemeClr val="accent5"/>
                </a:solidFill>
              </a:rPr>
              <a:t>epth</a:t>
            </a:r>
            <a:r>
              <a:rPr lang="en-US" sz="2800" dirty="0" smtClean="0"/>
              <a:t> – specifies the number of children levels to be displayed.</a:t>
            </a:r>
          </a:p>
        </p:txBody>
      </p:sp>
    </p:spTree>
    <p:extLst>
      <p:ext uri="{BB962C8B-B14F-4D97-AF65-F5344CB8AC3E}">
        <p14:creationId xmlns:p14="http://schemas.microsoft.com/office/powerpoint/2010/main" val="2191886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Demo: REST API Examples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365760" y="1038225"/>
            <a:ext cx="8524240" cy="5470525"/>
          </a:xfrm>
        </p:spPr>
        <p:txBody>
          <a:bodyPr/>
          <a:lstStyle/>
          <a:p>
            <a:r>
              <a:rPr lang="en-US" sz="3200" dirty="0" smtClean="0"/>
              <a:t>Returns the list of portals</a:t>
            </a:r>
            <a:br>
              <a:rPr lang="en-US" sz="3200" dirty="0" smtClean="0"/>
            </a:br>
            <a:r>
              <a:rPr lang="en-US" sz="3200" dirty="0" smtClean="0">
                <a:solidFill>
                  <a:schemeClr val="accent5"/>
                </a:solidFill>
              </a:rPr>
              <a:t>/portals</a:t>
            </a:r>
          </a:p>
          <a:p>
            <a:endParaRPr lang="en-US" sz="1200" dirty="0" smtClean="0"/>
          </a:p>
          <a:p>
            <a:r>
              <a:rPr lang="en-US" sz="3200" dirty="0" smtClean="0"/>
              <a:t>Returns the portal model</a:t>
            </a:r>
            <a:br>
              <a:rPr lang="en-US" sz="3200" dirty="0" smtClean="0"/>
            </a:br>
            <a:r>
              <a:rPr lang="en-US" sz="3200" dirty="0" smtClean="0">
                <a:solidFill>
                  <a:schemeClr val="accent5"/>
                </a:solidFill>
              </a:rPr>
              <a:t>/portals/{portal_name}.xml</a:t>
            </a:r>
            <a:endParaRPr lang="en-US" sz="3200" dirty="0">
              <a:solidFill>
                <a:schemeClr val="accent5"/>
              </a:solidFill>
            </a:endParaRPr>
          </a:p>
          <a:p>
            <a:endParaRPr lang="en-US" sz="1200" dirty="0" smtClean="0"/>
          </a:p>
          <a:p>
            <a:r>
              <a:rPr lang="en-US" sz="3200" dirty="0" smtClean="0"/>
              <a:t>Returns a list of pages from 5 to 10, sorted ascending by name</a:t>
            </a:r>
            <a:br>
              <a:rPr lang="en-US" sz="3200" dirty="0" smtClean="0"/>
            </a:br>
            <a:r>
              <a:rPr lang="en-US" sz="3200" dirty="0" smtClean="0">
                <a:solidFill>
                  <a:schemeClr val="accent5"/>
                </a:solidFill>
              </a:rPr>
              <a:t>/portals/{</a:t>
            </a:r>
            <a:r>
              <a:rPr lang="en-US" sz="3200" dirty="0" err="1" smtClean="0">
                <a:solidFill>
                  <a:schemeClr val="accent5"/>
                </a:solidFill>
              </a:rPr>
              <a:t>portal_name</a:t>
            </a:r>
            <a:r>
              <a:rPr lang="en-US" sz="3200" dirty="0" smtClean="0">
                <a:solidFill>
                  <a:schemeClr val="accent5"/>
                </a:solidFill>
              </a:rPr>
              <a:t>}/</a:t>
            </a:r>
            <a:r>
              <a:rPr lang="en-US" sz="3200" dirty="0" err="1" smtClean="0">
                <a:solidFill>
                  <a:schemeClr val="accent5"/>
                </a:solidFill>
              </a:rPr>
              <a:t>pages.xml?of</a:t>
            </a:r>
            <a:r>
              <a:rPr lang="en-US" sz="3200" dirty="0" smtClean="0">
                <a:solidFill>
                  <a:schemeClr val="accent5"/>
                </a:solidFill>
              </a:rPr>
              <a:t>=5&amp;ps=5&amp;s=name(</a:t>
            </a:r>
            <a:r>
              <a:rPr lang="en-US" sz="3200" dirty="0" err="1" smtClean="0">
                <a:solidFill>
                  <a:schemeClr val="accent5"/>
                </a:solidFill>
              </a:rPr>
              <a:t>asc</a:t>
            </a:r>
            <a:r>
              <a:rPr lang="en-US" sz="3200" dirty="0" smtClean="0">
                <a:solidFill>
                  <a:schemeClr val="accent5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798998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Demo: REST API Representational Formats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365760" y="1038225"/>
            <a:ext cx="7158568" cy="5470525"/>
          </a:xfrm>
        </p:spPr>
        <p:txBody>
          <a:bodyPr/>
          <a:lstStyle/>
          <a:p>
            <a:r>
              <a:rPr lang="en-US" sz="3200" dirty="0" smtClean="0"/>
              <a:t>An item can be requested in either HTML or XML format, depending on the extension of the request</a:t>
            </a:r>
          </a:p>
          <a:p>
            <a:r>
              <a:rPr lang="en-US" sz="3200" dirty="0" smtClean="0"/>
              <a:t>REST API response formats</a:t>
            </a:r>
          </a:p>
          <a:p>
            <a:pPr marL="633413" lvl="2" indent="-182563"/>
            <a:r>
              <a:rPr lang="en-US" sz="3200" dirty="0" smtClean="0"/>
              <a:t>.html</a:t>
            </a:r>
            <a:endParaRPr lang="en-US" dirty="0"/>
          </a:p>
          <a:p>
            <a:pPr marL="633413" lvl="2" indent="-182563"/>
            <a:r>
              <a:rPr lang="en-US" sz="3200" dirty="0" smtClean="0"/>
              <a:t>.xml</a:t>
            </a:r>
          </a:p>
        </p:txBody>
      </p:sp>
    </p:spTree>
    <p:extLst>
      <p:ext uri="{BB962C8B-B14F-4D97-AF65-F5344CB8AC3E}">
        <p14:creationId xmlns:p14="http://schemas.microsoft.com/office/powerpoint/2010/main" val="2461290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F59741-7650-A046-95B5-8D31235C520E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Workshop: REST API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sz="3200" dirty="0"/>
              <a:t>Get all the widgets in </a:t>
            </a:r>
            <a:r>
              <a:rPr lang="en-US" sz="3200"/>
              <a:t>a </a:t>
            </a:r>
            <a:r>
              <a:rPr lang="en-US" sz="3200" smtClean="0"/>
              <a:t>portal</a:t>
            </a:r>
            <a:r>
              <a:rPr lang="en-US" sz="3200" dirty="0" smtClean="0"/>
              <a:t/>
            </a:r>
            <a:br>
              <a:rPr lang="en-US" sz="3200" dirty="0" smtClean="0"/>
            </a:br>
            <a:r>
              <a:rPr lang="en-US" sz="3200" dirty="0" smtClean="0"/>
              <a:t>sorted </a:t>
            </a:r>
            <a:r>
              <a:rPr lang="en-US" sz="3200" dirty="0"/>
              <a:t>by name</a:t>
            </a:r>
          </a:p>
          <a:p>
            <a:pPr marL="457200" indent="-457200">
              <a:buFont typeface="+mj-lt"/>
              <a:buAutoNum type="arabicPeriod"/>
            </a:pPr>
            <a:endParaRPr lang="en-US" sz="3200" dirty="0" smtClean="0"/>
          </a:p>
          <a:p>
            <a:pPr marL="457200" indent="-457200">
              <a:buFont typeface="+mj-lt"/>
              <a:buAutoNum type="arabicPeriod"/>
            </a:pPr>
            <a:r>
              <a:rPr lang="en-US" sz="3200" dirty="0" smtClean="0"/>
              <a:t>Create a new user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811928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Training Overview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F59741-7650-A046-95B5-8D31235C520E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22" name="Rectangle 21"/>
          <p:cNvSpPr/>
          <p:nvPr/>
        </p:nvSpPr>
        <p:spPr bwMode="auto">
          <a:xfrm>
            <a:off x="395537" y="1196752"/>
            <a:ext cx="8453840" cy="5014892"/>
          </a:xfrm>
          <a:custGeom>
            <a:avLst/>
            <a:gdLst>
              <a:gd name="connsiteX0" fmla="*/ 0 w 8197858"/>
              <a:gd name="connsiteY0" fmla="*/ 0 h 5256584"/>
              <a:gd name="connsiteX1" fmla="*/ 8197858 w 8197858"/>
              <a:gd name="connsiteY1" fmla="*/ 0 h 5256584"/>
              <a:gd name="connsiteX2" fmla="*/ 8197858 w 8197858"/>
              <a:gd name="connsiteY2" fmla="*/ 5256584 h 5256584"/>
              <a:gd name="connsiteX3" fmla="*/ 0 w 8197858"/>
              <a:gd name="connsiteY3" fmla="*/ 5256584 h 5256584"/>
              <a:gd name="connsiteX4" fmla="*/ 0 w 8197858"/>
              <a:gd name="connsiteY4" fmla="*/ 0 h 5256584"/>
              <a:gd name="connsiteX0" fmla="*/ 0 w 8309825"/>
              <a:gd name="connsiteY0" fmla="*/ 130629 h 5387213"/>
              <a:gd name="connsiteX1" fmla="*/ 8309825 w 8309825"/>
              <a:gd name="connsiteY1" fmla="*/ 0 h 5387213"/>
              <a:gd name="connsiteX2" fmla="*/ 8197858 w 8309825"/>
              <a:gd name="connsiteY2" fmla="*/ 5387213 h 5387213"/>
              <a:gd name="connsiteX3" fmla="*/ 0 w 8309825"/>
              <a:gd name="connsiteY3" fmla="*/ 5387213 h 5387213"/>
              <a:gd name="connsiteX4" fmla="*/ 0 w 8309825"/>
              <a:gd name="connsiteY4" fmla="*/ 130629 h 5387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09825" h="5387213">
                <a:moveTo>
                  <a:pt x="0" y="130629"/>
                </a:moveTo>
                <a:lnTo>
                  <a:pt x="8309825" y="0"/>
                </a:lnTo>
                <a:lnTo>
                  <a:pt x="8197858" y="5387213"/>
                </a:lnTo>
                <a:lnTo>
                  <a:pt x="0" y="5387213"/>
                </a:lnTo>
                <a:lnTo>
                  <a:pt x="0" y="130629"/>
                </a:lnTo>
                <a:close/>
              </a:path>
            </a:pathLst>
          </a:custGeom>
          <a:solidFill>
            <a:schemeClr val="tx1">
              <a:lumMod val="90000"/>
              <a:lumOff val="10000"/>
            </a:schemeClr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900" b="1" dirty="0">
              <a:solidFill>
                <a:schemeClr val="bg1"/>
              </a:solidFill>
              <a:latin typeface="Roboto Light"/>
            </a:endParaRPr>
          </a:p>
        </p:txBody>
      </p:sp>
      <p:sp>
        <p:nvSpPr>
          <p:cNvPr id="24" name="Rectangle 23"/>
          <p:cNvSpPr/>
          <p:nvPr/>
        </p:nvSpPr>
        <p:spPr bwMode="auto">
          <a:xfrm>
            <a:off x="632202" y="4725144"/>
            <a:ext cx="7840286" cy="1220037"/>
          </a:xfrm>
          <a:custGeom>
            <a:avLst/>
            <a:gdLst>
              <a:gd name="connsiteX0" fmla="*/ 0 w 7709657"/>
              <a:gd name="connsiteY0" fmla="*/ 0 h 1191492"/>
              <a:gd name="connsiteX1" fmla="*/ 7709657 w 7709657"/>
              <a:gd name="connsiteY1" fmla="*/ 0 h 1191492"/>
              <a:gd name="connsiteX2" fmla="*/ 7709657 w 7709657"/>
              <a:gd name="connsiteY2" fmla="*/ 1191492 h 1191492"/>
              <a:gd name="connsiteX3" fmla="*/ 0 w 7709657"/>
              <a:gd name="connsiteY3" fmla="*/ 1191492 h 1191492"/>
              <a:gd name="connsiteX4" fmla="*/ 0 w 7709657"/>
              <a:gd name="connsiteY4" fmla="*/ 0 h 1191492"/>
              <a:gd name="connsiteX0" fmla="*/ 0 w 7840286"/>
              <a:gd name="connsiteY0" fmla="*/ 0 h 1275467"/>
              <a:gd name="connsiteX1" fmla="*/ 7709657 w 7840286"/>
              <a:gd name="connsiteY1" fmla="*/ 0 h 1275467"/>
              <a:gd name="connsiteX2" fmla="*/ 7840286 w 7840286"/>
              <a:gd name="connsiteY2" fmla="*/ 1275467 h 1275467"/>
              <a:gd name="connsiteX3" fmla="*/ 0 w 7840286"/>
              <a:gd name="connsiteY3" fmla="*/ 1191492 h 1275467"/>
              <a:gd name="connsiteX4" fmla="*/ 0 w 7840286"/>
              <a:gd name="connsiteY4" fmla="*/ 0 h 1275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40286" h="1275467">
                <a:moveTo>
                  <a:pt x="0" y="0"/>
                </a:moveTo>
                <a:lnTo>
                  <a:pt x="7709657" y="0"/>
                </a:lnTo>
                <a:lnTo>
                  <a:pt x="7840286" y="1275467"/>
                </a:lnTo>
                <a:lnTo>
                  <a:pt x="0" y="1191492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nl-NL" sz="500" dirty="0"/>
          </a:p>
          <a:p>
            <a:pPr algn="ctr"/>
            <a:r>
              <a:rPr lang="nl-NL" sz="1000" dirty="0" smtClean="0">
                <a:solidFill>
                  <a:schemeClr val="bg1"/>
                </a:solidFill>
                <a:latin typeface="Roboto Regular" panose="02000000000000000000" pitchFamily="2" charset="0"/>
                <a:ea typeface="Roboto Regular" panose="02000000000000000000" pitchFamily="2" charset="0"/>
              </a:rPr>
              <a:t>Foundation</a:t>
            </a:r>
            <a:endParaRPr lang="en-US" sz="1000" dirty="0">
              <a:solidFill>
                <a:schemeClr val="bg1"/>
              </a:solidFill>
              <a:latin typeface="Roboto Regular" panose="02000000000000000000" pitchFamily="2" charset="0"/>
              <a:ea typeface="Roboto Regular" panose="02000000000000000000" pitchFamily="2" charset="0"/>
            </a:endParaRPr>
          </a:p>
        </p:txBody>
      </p:sp>
      <p:sp>
        <p:nvSpPr>
          <p:cNvPr id="21" name="Rectangle 20"/>
          <p:cNvSpPr/>
          <p:nvPr/>
        </p:nvSpPr>
        <p:spPr bwMode="auto">
          <a:xfrm>
            <a:off x="607720" y="2286728"/>
            <a:ext cx="3924916" cy="2150383"/>
          </a:xfrm>
          <a:custGeom>
            <a:avLst/>
            <a:gdLst>
              <a:gd name="connsiteX0" fmla="*/ 0 w 4032448"/>
              <a:gd name="connsiteY0" fmla="*/ 0 h 1944216"/>
              <a:gd name="connsiteX1" fmla="*/ 4032448 w 4032448"/>
              <a:gd name="connsiteY1" fmla="*/ 0 h 1944216"/>
              <a:gd name="connsiteX2" fmla="*/ 4032448 w 4032448"/>
              <a:gd name="connsiteY2" fmla="*/ 1944216 h 1944216"/>
              <a:gd name="connsiteX3" fmla="*/ 0 w 4032448"/>
              <a:gd name="connsiteY3" fmla="*/ 1944216 h 1944216"/>
              <a:gd name="connsiteX4" fmla="*/ 0 w 4032448"/>
              <a:gd name="connsiteY4" fmla="*/ 0 h 1944216"/>
              <a:gd name="connsiteX0" fmla="*/ 0 w 4032448"/>
              <a:gd name="connsiteY0" fmla="*/ 0 h 1944216"/>
              <a:gd name="connsiteX1" fmla="*/ 3845835 w 4032448"/>
              <a:gd name="connsiteY1" fmla="*/ 83975 h 1944216"/>
              <a:gd name="connsiteX2" fmla="*/ 4032448 w 4032448"/>
              <a:gd name="connsiteY2" fmla="*/ 1944216 h 1944216"/>
              <a:gd name="connsiteX3" fmla="*/ 0 w 4032448"/>
              <a:gd name="connsiteY3" fmla="*/ 1944216 h 1944216"/>
              <a:gd name="connsiteX4" fmla="*/ 0 w 4032448"/>
              <a:gd name="connsiteY4" fmla="*/ 0 h 1944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32448" h="1944216">
                <a:moveTo>
                  <a:pt x="0" y="0"/>
                </a:moveTo>
                <a:lnTo>
                  <a:pt x="3845835" y="83975"/>
                </a:lnTo>
                <a:lnTo>
                  <a:pt x="4032448" y="1944216"/>
                </a:lnTo>
                <a:lnTo>
                  <a:pt x="0" y="1944216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75000"/>
              <a:lumOff val="25000"/>
            </a:schemeClr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nl-NL" sz="1000" dirty="0" smtClean="0">
              <a:latin typeface="Roboto Regular" panose="02000000000000000000" pitchFamily="2" charset="0"/>
              <a:ea typeface="Roboto Regular" panose="02000000000000000000" pitchFamily="2" charset="0"/>
            </a:endParaRPr>
          </a:p>
          <a:p>
            <a:pPr algn="ctr"/>
            <a:r>
              <a:rPr lang="nl-NL" sz="1000" dirty="0" smtClean="0">
                <a:solidFill>
                  <a:schemeClr val="bg1"/>
                </a:solidFill>
                <a:latin typeface="Roboto Regular" panose="02000000000000000000" pitchFamily="2" charset="0"/>
                <a:ea typeface="Roboto Regular" panose="02000000000000000000" pitchFamily="2" charset="0"/>
              </a:rPr>
              <a:t>Back-end</a:t>
            </a:r>
            <a:endParaRPr lang="en-US" sz="1000" dirty="0">
              <a:solidFill>
                <a:schemeClr val="bg1"/>
              </a:solidFill>
              <a:latin typeface="Roboto Regular" panose="02000000000000000000" pitchFamily="2" charset="0"/>
              <a:ea typeface="Roboto Regular" panose="02000000000000000000" pitchFamily="2" charset="0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817983" y="2780928"/>
            <a:ext cx="1051317" cy="560702"/>
          </a:xfrm>
          <a:custGeom>
            <a:avLst/>
            <a:gdLst>
              <a:gd name="connsiteX0" fmla="*/ 0 w 1944216"/>
              <a:gd name="connsiteY0" fmla="*/ 0 h 936104"/>
              <a:gd name="connsiteX1" fmla="*/ 1944216 w 1944216"/>
              <a:gd name="connsiteY1" fmla="*/ 0 h 936104"/>
              <a:gd name="connsiteX2" fmla="*/ 1944216 w 1944216"/>
              <a:gd name="connsiteY2" fmla="*/ 936104 h 936104"/>
              <a:gd name="connsiteX3" fmla="*/ 0 w 1944216"/>
              <a:gd name="connsiteY3" fmla="*/ 936104 h 936104"/>
              <a:gd name="connsiteX4" fmla="*/ 0 w 1944216"/>
              <a:gd name="connsiteY4" fmla="*/ 0 h 936104"/>
              <a:gd name="connsiteX0" fmla="*/ 0 w 2046853"/>
              <a:gd name="connsiteY0" fmla="*/ 0 h 1057402"/>
              <a:gd name="connsiteX1" fmla="*/ 1944216 w 2046853"/>
              <a:gd name="connsiteY1" fmla="*/ 0 h 1057402"/>
              <a:gd name="connsiteX2" fmla="*/ 2046853 w 2046853"/>
              <a:gd name="connsiteY2" fmla="*/ 1057402 h 1057402"/>
              <a:gd name="connsiteX3" fmla="*/ 0 w 2046853"/>
              <a:gd name="connsiteY3" fmla="*/ 936104 h 1057402"/>
              <a:gd name="connsiteX4" fmla="*/ 0 w 2046853"/>
              <a:gd name="connsiteY4" fmla="*/ 0 h 1057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46853" h="1057402">
                <a:moveTo>
                  <a:pt x="0" y="0"/>
                </a:moveTo>
                <a:lnTo>
                  <a:pt x="1944216" y="0"/>
                </a:lnTo>
                <a:lnTo>
                  <a:pt x="2046853" y="1057402"/>
                </a:lnTo>
                <a:lnTo>
                  <a:pt x="0" y="936104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25000"/>
              <a:lumOff val="75000"/>
            </a:schemeClr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nl-NL" sz="1000" dirty="0" smtClean="0">
                <a:latin typeface="Roboto Regular" panose="02000000000000000000" pitchFamily="2" charset="0"/>
                <a:ea typeface="Roboto Regular" panose="02000000000000000000" pitchFamily="2" charset="0"/>
              </a:rPr>
              <a:t>Services</a:t>
            </a:r>
          </a:p>
          <a:p>
            <a:pPr algn="ctr"/>
            <a:r>
              <a:rPr lang="nl-NL" sz="1000" dirty="0" smtClean="0">
                <a:latin typeface="Roboto Regular" panose="02000000000000000000" pitchFamily="2" charset="0"/>
                <a:ea typeface="Roboto Regular" panose="02000000000000000000" pitchFamily="2" charset="0"/>
              </a:rPr>
              <a:t>Integration</a:t>
            </a:r>
            <a:endParaRPr lang="en-US" sz="1000" dirty="0">
              <a:latin typeface="Roboto Regular" panose="02000000000000000000" pitchFamily="2" charset="0"/>
              <a:ea typeface="Roboto Regular" panose="02000000000000000000" pitchFamily="2" charset="0"/>
            </a:endParaRPr>
          </a:p>
        </p:txBody>
      </p:sp>
      <p:sp>
        <p:nvSpPr>
          <p:cNvPr id="6" name="Rectangle 4"/>
          <p:cNvSpPr/>
          <p:nvPr/>
        </p:nvSpPr>
        <p:spPr bwMode="auto">
          <a:xfrm>
            <a:off x="2017636" y="2780928"/>
            <a:ext cx="1051317" cy="560702"/>
          </a:xfrm>
          <a:custGeom>
            <a:avLst/>
            <a:gdLst>
              <a:gd name="connsiteX0" fmla="*/ 0 w 1944216"/>
              <a:gd name="connsiteY0" fmla="*/ 0 h 936104"/>
              <a:gd name="connsiteX1" fmla="*/ 1944216 w 1944216"/>
              <a:gd name="connsiteY1" fmla="*/ 0 h 936104"/>
              <a:gd name="connsiteX2" fmla="*/ 1944216 w 1944216"/>
              <a:gd name="connsiteY2" fmla="*/ 936104 h 936104"/>
              <a:gd name="connsiteX3" fmla="*/ 0 w 1944216"/>
              <a:gd name="connsiteY3" fmla="*/ 936104 h 936104"/>
              <a:gd name="connsiteX4" fmla="*/ 0 w 1944216"/>
              <a:gd name="connsiteY4" fmla="*/ 0 h 936104"/>
              <a:gd name="connsiteX0" fmla="*/ 0 w 2046853"/>
              <a:gd name="connsiteY0" fmla="*/ 0 h 1057402"/>
              <a:gd name="connsiteX1" fmla="*/ 1944216 w 2046853"/>
              <a:gd name="connsiteY1" fmla="*/ 0 h 1057402"/>
              <a:gd name="connsiteX2" fmla="*/ 2046853 w 2046853"/>
              <a:gd name="connsiteY2" fmla="*/ 1057402 h 1057402"/>
              <a:gd name="connsiteX3" fmla="*/ 0 w 2046853"/>
              <a:gd name="connsiteY3" fmla="*/ 936104 h 1057402"/>
              <a:gd name="connsiteX4" fmla="*/ 0 w 2046853"/>
              <a:gd name="connsiteY4" fmla="*/ 0 h 1057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46853" h="1057402">
                <a:moveTo>
                  <a:pt x="0" y="0"/>
                </a:moveTo>
                <a:lnTo>
                  <a:pt x="1944216" y="0"/>
                </a:lnTo>
                <a:lnTo>
                  <a:pt x="2046853" y="1057402"/>
                </a:lnTo>
                <a:lnTo>
                  <a:pt x="0" y="936104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25000"/>
              <a:lumOff val="75000"/>
            </a:schemeClr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nl-NL" sz="1000" dirty="0">
                <a:latin typeface="Roboto Regular" panose="02000000000000000000" pitchFamily="2" charset="0"/>
                <a:ea typeface="Roboto Regular" panose="02000000000000000000" pitchFamily="2" charset="0"/>
              </a:rPr>
              <a:t>Content</a:t>
            </a:r>
          </a:p>
          <a:p>
            <a:pPr algn="ctr"/>
            <a:r>
              <a:rPr lang="nl-NL" sz="1000" dirty="0" smtClean="0">
                <a:latin typeface="Roboto Regular" panose="02000000000000000000" pitchFamily="2" charset="0"/>
                <a:ea typeface="Roboto Regular" panose="02000000000000000000" pitchFamily="2" charset="0"/>
              </a:rPr>
              <a:t>Services</a:t>
            </a:r>
            <a:endParaRPr lang="nl-NL" sz="1000" dirty="0">
              <a:latin typeface="Roboto Regular" panose="02000000000000000000" pitchFamily="2" charset="0"/>
              <a:ea typeface="Roboto Regular" panose="02000000000000000000" pitchFamily="2" charset="0"/>
            </a:endParaRPr>
          </a:p>
        </p:txBody>
      </p:sp>
      <p:sp>
        <p:nvSpPr>
          <p:cNvPr id="7" name="Rectangle 4"/>
          <p:cNvSpPr/>
          <p:nvPr/>
        </p:nvSpPr>
        <p:spPr bwMode="auto">
          <a:xfrm>
            <a:off x="3217289" y="2780928"/>
            <a:ext cx="1051317" cy="560702"/>
          </a:xfrm>
          <a:custGeom>
            <a:avLst/>
            <a:gdLst>
              <a:gd name="connsiteX0" fmla="*/ 0 w 1944216"/>
              <a:gd name="connsiteY0" fmla="*/ 0 h 936104"/>
              <a:gd name="connsiteX1" fmla="*/ 1944216 w 1944216"/>
              <a:gd name="connsiteY1" fmla="*/ 0 h 936104"/>
              <a:gd name="connsiteX2" fmla="*/ 1944216 w 1944216"/>
              <a:gd name="connsiteY2" fmla="*/ 936104 h 936104"/>
              <a:gd name="connsiteX3" fmla="*/ 0 w 1944216"/>
              <a:gd name="connsiteY3" fmla="*/ 936104 h 936104"/>
              <a:gd name="connsiteX4" fmla="*/ 0 w 1944216"/>
              <a:gd name="connsiteY4" fmla="*/ 0 h 936104"/>
              <a:gd name="connsiteX0" fmla="*/ 0 w 2046853"/>
              <a:gd name="connsiteY0" fmla="*/ 0 h 1057402"/>
              <a:gd name="connsiteX1" fmla="*/ 1944216 w 2046853"/>
              <a:gd name="connsiteY1" fmla="*/ 0 h 1057402"/>
              <a:gd name="connsiteX2" fmla="*/ 2046853 w 2046853"/>
              <a:gd name="connsiteY2" fmla="*/ 1057402 h 1057402"/>
              <a:gd name="connsiteX3" fmla="*/ 0 w 2046853"/>
              <a:gd name="connsiteY3" fmla="*/ 936104 h 1057402"/>
              <a:gd name="connsiteX4" fmla="*/ 0 w 2046853"/>
              <a:gd name="connsiteY4" fmla="*/ 0 h 1057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46853" h="1057402">
                <a:moveTo>
                  <a:pt x="0" y="0"/>
                </a:moveTo>
                <a:lnTo>
                  <a:pt x="1944216" y="0"/>
                </a:lnTo>
                <a:lnTo>
                  <a:pt x="2046853" y="1057402"/>
                </a:lnTo>
                <a:lnTo>
                  <a:pt x="0" y="936104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25000"/>
              <a:lumOff val="75000"/>
            </a:schemeClr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nl-NL" sz="1000" dirty="0" smtClean="0">
                <a:latin typeface="Roboto Regular" panose="02000000000000000000" pitchFamily="2" charset="0"/>
                <a:ea typeface="Roboto Regular" panose="02000000000000000000" pitchFamily="2" charset="0"/>
              </a:rPr>
              <a:t>Advanced</a:t>
            </a:r>
            <a:endParaRPr lang="nl-NL" sz="1000" dirty="0">
              <a:latin typeface="Roboto Regular" panose="02000000000000000000" pitchFamily="2" charset="0"/>
              <a:ea typeface="Roboto Regular" panose="02000000000000000000" pitchFamily="2" charset="0"/>
            </a:endParaRPr>
          </a:p>
          <a:p>
            <a:pPr algn="ctr"/>
            <a:r>
              <a:rPr lang="nl-NL" sz="1000" dirty="0">
                <a:latin typeface="Roboto Regular" panose="02000000000000000000" pitchFamily="2" charset="0"/>
                <a:ea typeface="Roboto Regular" panose="02000000000000000000" pitchFamily="2" charset="0"/>
              </a:rPr>
              <a:t>Security</a:t>
            </a:r>
            <a:endParaRPr lang="en-US" sz="1000" dirty="0">
              <a:latin typeface="Roboto Regular" panose="02000000000000000000" pitchFamily="2" charset="0"/>
              <a:ea typeface="Roboto Regular" panose="02000000000000000000" pitchFamily="2" charset="0"/>
            </a:endParaRPr>
          </a:p>
        </p:txBody>
      </p:sp>
      <p:sp>
        <p:nvSpPr>
          <p:cNvPr id="8" name="Rectangle 4"/>
          <p:cNvSpPr/>
          <p:nvPr/>
        </p:nvSpPr>
        <p:spPr bwMode="auto">
          <a:xfrm>
            <a:off x="1378685" y="3588378"/>
            <a:ext cx="1051317" cy="560702"/>
          </a:xfrm>
          <a:custGeom>
            <a:avLst/>
            <a:gdLst>
              <a:gd name="connsiteX0" fmla="*/ 0 w 1944216"/>
              <a:gd name="connsiteY0" fmla="*/ 0 h 936104"/>
              <a:gd name="connsiteX1" fmla="*/ 1944216 w 1944216"/>
              <a:gd name="connsiteY1" fmla="*/ 0 h 936104"/>
              <a:gd name="connsiteX2" fmla="*/ 1944216 w 1944216"/>
              <a:gd name="connsiteY2" fmla="*/ 936104 h 936104"/>
              <a:gd name="connsiteX3" fmla="*/ 0 w 1944216"/>
              <a:gd name="connsiteY3" fmla="*/ 936104 h 936104"/>
              <a:gd name="connsiteX4" fmla="*/ 0 w 1944216"/>
              <a:gd name="connsiteY4" fmla="*/ 0 h 936104"/>
              <a:gd name="connsiteX0" fmla="*/ 0 w 2046853"/>
              <a:gd name="connsiteY0" fmla="*/ 0 h 1057402"/>
              <a:gd name="connsiteX1" fmla="*/ 1944216 w 2046853"/>
              <a:gd name="connsiteY1" fmla="*/ 0 h 1057402"/>
              <a:gd name="connsiteX2" fmla="*/ 2046853 w 2046853"/>
              <a:gd name="connsiteY2" fmla="*/ 1057402 h 1057402"/>
              <a:gd name="connsiteX3" fmla="*/ 0 w 2046853"/>
              <a:gd name="connsiteY3" fmla="*/ 936104 h 1057402"/>
              <a:gd name="connsiteX4" fmla="*/ 0 w 2046853"/>
              <a:gd name="connsiteY4" fmla="*/ 0 h 1057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46853" h="1057402">
                <a:moveTo>
                  <a:pt x="0" y="0"/>
                </a:moveTo>
                <a:lnTo>
                  <a:pt x="1944216" y="0"/>
                </a:lnTo>
                <a:lnTo>
                  <a:pt x="2046853" y="1057402"/>
                </a:lnTo>
                <a:lnTo>
                  <a:pt x="0" y="936104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25000"/>
              <a:lumOff val="75000"/>
            </a:schemeClr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nl-NL" sz="1000" dirty="0" smtClean="0">
                <a:latin typeface="Roboto Regular" panose="02000000000000000000" pitchFamily="2" charset="0"/>
                <a:ea typeface="Roboto Regular" panose="02000000000000000000" pitchFamily="2" charset="0"/>
              </a:rPr>
              <a:t>Targeting</a:t>
            </a:r>
            <a:endParaRPr lang="en-US" sz="1000" dirty="0">
              <a:latin typeface="Roboto Regular" panose="02000000000000000000" pitchFamily="2" charset="0"/>
              <a:ea typeface="Roboto Regular" panose="02000000000000000000" pitchFamily="2" charset="0"/>
            </a:endParaRPr>
          </a:p>
        </p:txBody>
      </p:sp>
      <p:sp>
        <p:nvSpPr>
          <p:cNvPr id="9" name="Rectangle 4"/>
          <p:cNvSpPr/>
          <p:nvPr/>
        </p:nvSpPr>
        <p:spPr bwMode="auto">
          <a:xfrm>
            <a:off x="2691630" y="3588378"/>
            <a:ext cx="1051317" cy="560702"/>
          </a:xfrm>
          <a:custGeom>
            <a:avLst/>
            <a:gdLst>
              <a:gd name="connsiteX0" fmla="*/ 0 w 1944216"/>
              <a:gd name="connsiteY0" fmla="*/ 0 h 936104"/>
              <a:gd name="connsiteX1" fmla="*/ 1944216 w 1944216"/>
              <a:gd name="connsiteY1" fmla="*/ 0 h 936104"/>
              <a:gd name="connsiteX2" fmla="*/ 1944216 w 1944216"/>
              <a:gd name="connsiteY2" fmla="*/ 936104 h 936104"/>
              <a:gd name="connsiteX3" fmla="*/ 0 w 1944216"/>
              <a:gd name="connsiteY3" fmla="*/ 936104 h 936104"/>
              <a:gd name="connsiteX4" fmla="*/ 0 w 1944216"/>
              <a:gd name="connsiteY4" fmla="*/ 0 h 936104"/>
              <a:gd name="connsiteX0" fmla="*/ 0 w 2046853"/>
              <a:gd name="connsiteY0" fmla="*/ 0 h 1057402"/>
              <a:gd name="connsiteX1" fmla="*/ 1944216 w 2046853"/>
              <a:gd name="connsiteY1" fmla="*/ 0 h 1057402"/>
              <a:gd name="connsiteX2" fmla="*/ 2046853 w 2046853"/>
              <a:gd name="connsiteY2" fmla="*/ 1057402 h 1057402"/>
              <a:gd name="connsiteX3" fmla="*/ 0 w 2046853"/>
              <a:gd name="connsiteY3" fmla="*/ 936104 h 1057402"/>
              <a:gd name="connsiteX4" fmla="*/ 0 w 2046853"/>
              <a:gd name="connsiteY4" fmla="*/ 0 h 1057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46853" h="1057402">
                <a:moveTo>
                  <a:pt x="0" y="0"/>
                </a:moveTo>
                <a:lnTo>
                  <a:pt x="1944216" y="0"/>
                </a:lnTo>
                <a:lnTo>
                  <a:pt x="2046853" y="1057402"/>
                </a:lnTo>
                <a:lnTo>
                  <a:pt x="0" y="936104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25000"/>
              <a:lumOff val="75000"/>
            </a:schemeClr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nl-NL" sz="1000" dirty="0" smtClean="0">
                <a:latin typeface="Roboto Regular" panose="02000000000000000000" pitchFamily="2" charset="0"/>
                <a:ea typeface="Roboto Regular" panose="02000000000000000000" pitchFamily="2" charset="0"/>
              </a:rPr>
              <a:t>Publishing</a:t>
            </a:r>
            <a:endParaRPr lang="en-US" sz="1000" dirty="0">
              <a:latin typeface="Roboto Regular" panose="02000000000000000000" pitchFamily="2" charset="0"/>
              <a:ea typeface="Roboto Regular" panose="02000000000000000000" pitchFamily="2" charset="0"/>
            </a:endParaRPr>
          </a:p>
        </p:txBody>
      </p:sp>
      <p:sp>
        <p:nvSpPr>
          <p:cNvPr id="10" name="Rectangle 4"/>
          <p:cNvSpPr/>
          <p:nvPr/>
        </p:nvSpPr>
        <p:spPr bwMode="auto">
          <a:xfrm>
            <a:off x="1020086" y="5125901"/>
            <a:ext cx="1409916" cy="560702"/>
          </a:xfrm>
          <a:custGeom>
            <a:avLst/>
            <a:gdLst>
              <a:gd name="connsiteX0" fmla="*/ 0 w 1944216"/>
              <a:gd name="connsiteY0" fmla="*/ 0 h 936104"/>
              <a:gd name="connsiteX1" fmla="*/ 1944216 w 1944216"/>
              <a:gd name="connsiteY1" fmla="*/ 0 h 936104"/>
              <a:gd name="connsiteX2" fmla="*/ 1944216 w 1944216"/>
              <a:gd name="connsiteY2" fmla="*/ 936104 h 936104"/>
              <a:gd name="connsiteX3" fmla="*/ 0 w 1944216"/>
              <a:gd name="connsiteY3" fmla="*/ 936104 h 936104"/>
              <a:gd name="connsiteX4" fmla="*/ 0 w 1944216"/>
              <a:gd name="connsiteY4" fmla="*/ 0 h 936104"/>
              <a:gd name="connsiteX0" fmla="*/ 0 w 2046853"/>
              <a:gd name="connsiteY0" fmla="*/ 0 h 1057402"/>
              <a:gd name="connsiteX1" fmla="*/ 1944216 w 2046853"/>
              <a:gd name="connsiteY1" fmla="*/ 0 h 1057402"/>
              <a:gd name="connsiteX2" fmla="*/ 2046853 w 2046853"/>
              <a:gd name="connsiteY2" fmla="*/ 1057402 h 1057402"/>
              <a:gd name="connsiteX3" fmla="*/ 0 w 2046853"/>
              <a:gd name="connsiteY3" fmla="*/ 936104 h 1057402"/>
              <a:gd name="connsiteX4" fmla="*/ 0 w 2046853"/>
              <a:gd name="connsiteY4" fmla="*/ 0 h 1057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46853" h="1057402">
                <a:moveTo>
                  <a:pt x="0" y="0"/>
                </a:moveTo>
                <a:lnTo>
                  <a:pt x="1944216" y="0"/>
                </a:lnTo>
                <a:lnTo>
                  <a:pt x="2046853" y="1057402"/>
                </a:lnTo>
                <a:lnTo>
                  <a:pt x="0" y="936104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25000"/>
              <a:lumOff val="75000"/>
            </a:schemeClr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nl-NL" sz="1000" dirty="0" smtClean="0">
                <a:latin typeface="Roboto Regular" panose="02000000000000000000" pitchFamily="2" charset="0"/>
                <a:ea typeface="Roboto Regular" panose="02000000000000000000" pitchFamily="2" charset="0"/>
              </a:rPr>
              <a:t>Portal Essentials</a:t>
            </a:r>
            <a:endParaRPr lang="en-US" sz="1000" dirty="0">
              <a:latin typeface="Roboto Regular" panose="02000000000000000000" pitchFamily="2" charset="0"/>
              <a:ea typeface="Roboto Regular" panose="02000000000000000000" pitchFamily="2" charset="0"/>
            </a:endParaRPr>
          </a:p>
        </p:txBody>
      </p:sp>
      <p:sp>
        <p:nvSpPr>
          <p:cNvPr id="11" name="Rectangle 4"/>
          <p:cNvSpPr/>
          <p:nvPr/>
        </p:nvSpPr>
        <p:spPr bwMode="auto">
          <a:xfrm>
            <a:off x="2900135" y="5125901"/>
            <a:ext cx="1409916" cy="560702"/>
          </a:xfrm>
          <a:custGeom>
            <a:avLst/>
            <a:gdLst>
              <a:gd name="connsiteX0" fmla="*/ 0 w 1944216"/>
              <a:gd name="connsiteY0" fmla="*/ 0 h 936104"/>
              <a:gd name="connsiteX1" fmla="*/ 1944216 w 1944216"/>
              <a:gd name="connsiteY1" fmla="*/ 0 h 936104"/>
              <a:gd name="connsiteX2" fmla="*/ 1944216 w 1944216"/>
              <a:gd name="connsiteY2" fmla="*/ 936104 h 936104"/>
              <a:gd name="connsiteX3" fmla="*/ 0 w 1944216"/>
              <a:gd name="connsiteY3" fmla="*/ 936104 h 936104"/>
              <a:gd name="connsiteX4" fmla="*/ 0 w 1944216"/>
              <a:gd name="connsiteY4" fmla="*/ 0 h 936104"/>
              <a:gd name="connsiteX0" fmla="*/ 0 w 2046853"/>
              <a:gd name="connsiteY0" fmla="*/ 0 h 1057402"/>
              <a:gd name="connsiteX1" fmla="*/ 1944216 w 2046853"/>
              <a:gd name="connsiteY1" fmla="*/ 0 h 1057402"/>
              <a:gd name="connsiteX2" fmla="*/ 2046853 w 2046853"/>
              <a:gd name="connsiteY2" fmla="*/ 1057402 h 1057402"/>
              <a:gd name="connsiteX3" fmla="*/ 0 w 2046853"/>
              <a:gd name="connsiteY3" fmla="*/ 936104 h 1057402"/>
              <a:gd name="connsiteX4" fmla="*/ 0 w 2046853"/>
              <a:gd name="connsiteY4" fmla="*/ 0 h 1057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46853" h="1057402">
                <a:moveTo>
                  <a:pt x="0" y="0"/>
                </a:moveTo>
                <a:lnTo>
                  <a:pt x="1944216" y="0"/>
                </a:lnTo>
                <a:lnTo>
                  <a:pt x="2046853" y="1057402"/>
                </a:lnTo>
                <a:lnTo>
                  <a:pt x="0" y="936104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25000"/>
              <a:lumOff val="75000"/>
            </a:schemeClr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nl-NL" sz="1000" dirty="0" smtClean="0">
                <a:latin typeface="Roboto Regular" panose="02000000000000000000" pitchFamily="2" charset="0"/>
                <a:ea typeface="Roboto Regular" panose="02000000000000000000" pitchFamily="2" charset="0"/>
              </a:rPr>
              <a:t>Portal Technologies</a:t>
            </a:r>
            <a:endParaRPr lang="en-US" sz="1000" dirty="0">
              <a:latin typeface="Roboto Regular" panose="02000000000000000000" pitchFamily="2" charset="0"/>
              <a:ea typeface="Roboto Regular" panose="02000000000000000000" pitchFamily="2" charset="0"/>
            </a:endParaRPr>
          </a:p>
        </p:txBody>
      </p:sp>
      <p:sp>
        <p:nvSpPr>
          <p:cNvPr id="12" name="Rectangle 4"/>
          <p:cNvSpPr/>
          <p:nvPr/>
        </p:nvSpPr>
        <p:spPr bwMode="auto">
          <a:xfrm>
            <a:off x="4780184" y="5125901"/>
            <a:ext cx="1409916" cy="560702"/>
          </a:xfrm>
          <a:custGeom>
            <a:avLst/>
            <a:gdLst>
              <a:gd name="connsiteX0" fmla="*/ 0 w 1944216"/>
              <a:gd name="connsiteY0" fmla="*/ 0 h 936104"/>
              <a:gd name="connsiteX1" fmla="*/ 1944216 w 1944216"/>
              <a:gd name="connsiteY1" fmla="*/ 0 h 936104"/>
              <a:gd name="connsiteX2" fmla="*/ 1944216 w 1944216"/>
              <a:gd name="connsiteY2" fmla="*/ 936104 h 936104"/>
              <a:gd name="connsiteX3" fmla="*/ 0 w 1944216"/>
              <a:gd name="connsiteY3" fmla="*/ 936104 h 936104"/>
              <a:gd name="connsiteX4" fmla="*/ 0 w 1944216"/>
              <a:gd name="connsiteY4" fmla="*/ 0 h 936104"/>
              <a:gd name="connsiteX0" fmla="*/ 0 w 2046853"/>
              <a:gd name="connsiteY0" fmla="*/ 0 h 1057402"/>
              <a:gd name="connsiteX1" fmla="*/ 1944216 w 2046853"/>
              <a:gd name="connsiteY1" fmla="*/ 0 h 1057402"/>
              <a:gd name="connsiteX2" fmla="*/ 2046853 w 2046853"/>
              <a:gd name="connsiteY2" fmla="*/ 1057402 h 1057402"/>
              <a:gd name="connsiteX3" fmla="*/ 0 w 2046853"/>
              <a:gd name="connsiteY3" fmla="*/ 936104 h 1057402"/>
              <a:gd name="connsiteX4" fmla="*/ 0 w 2046853"/>
              <a:gd name="connsiteY4" fmla="*/ 0 h 1057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46853" h="1057402">
                <a:moveTo>
                  <a:pt x="0" y="0"/>
                </a:moveTo>
                <a:lnTo>
                  <a:pt x="1944216" y="0"/>
                </a:lnTo>
                <a:lnTo>
                  <a:pt x="2046853" y="1057402"/>
                </a:lnTo>
                <a:lnTo>
                  <a:pt x="0" y="936104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25000"/>
              <a:lumOff val="75000"/>
            </a:schemeClr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nl-NL" sz="1000" dirty="0" smtClean="0">
                <a:latin typeface="Roboto Regular" panose="02000000000000000000" pitchFamily="2" charset="0"/>
                <a:ea typeface="Roboto Regular" panose="02000000000000000000" pitchFamily="2" charset="0"/>
              </a:rPr>
              <a:t>Portal Tools</a:t>
            </a:r>
            <a:endParaRPr lang="en-US" sz="1000" dirty="0">
              <a:latin typeface="Roboto Regular" panose="02000000000000000000" pitchFamily="2" charset="0"/>
              <a:ea typeface="Roboto Regular" panose="02000000000000000000" pitchFamily="2" charset="0"/>
            </a:endParaRPr>
          </a:p>
        </p:txBody>
      </p:sp>
      <p:sp>
        <p:nvSpPr>
          <p:cNvPr id="13" name="Rectangle 4"/>
          <p:cNvSpPr/>
          <p:nvPr/>
        </p:nvSpPr>
        <p:spPr bwMode="auto">
          <a:xfrm>
            <a:off x="6660232" y="5125901"/>
            <a:ext cx="1409916" cy="560702"/>
          </a:xfrm>
          <a:custGeom>
            <a:avLst/>
            <a:gdLst>
              <a:gd name="connsiteX0" fmla="*/ 0 w 1944216"/>
              <a:gd name="connsiteY0" fmla="*/ 0 h 936104"/>
              <a:gd name="connsiteX1" fmla="*/ 1944216 w 1944216"/>
              <a:gd name="connsiteY1" fmla="*/ 0 h 936104"/>
              <a:gd name="connsiteX2" fmla="*/ 1944216 w 1944216"/>
              <a:gd name="connsiteY2" fmla="*/ 936104 h 936104"/>
              <a:gd name="connsiteX3" fmla="*/ 0 w 1944216"/>
              <a:gd name="connsiteY3" fmla="*/ 936104 h 936104"/>
              <a:gd name="connsiteX4" fmla="*/ 0 w 1944216"/>
              <a:gd name="connsiteY4" fmla="*/ 0 h 936104"/>
              <a:gd name="connsiteX0" fmla="*/ 0 w 2046853"/>
              <a:gd name="connsiteY0" fmla="*/ 0 h 1057402"/>
              <a:gd name="connsiteX1" fmla="*/ 1944216 w 2046853"/>
              <a:gd name="connsiteY1" fmla="*/ 0 h 1057402"/>
              <a:gd name="connsiteX2" fmla="*/ 2046853 w 2046853"/>
              <a:gd name="connsiteY2" fmla="*/ 1057402 h 1057402"/>
              <a:gd name="connsiteX3" fmla="*/ 0 w 2046853"/>
              <a:gd name="connsiteY3" fmla="*/ 936104 h 1057402"/>
              <a:gd name="connsiteX4" fmla="*/ 0 w 2046853"/>
              <a:gd name="connsiteY4" fmla="*/ 0 h 1057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46853" h="1057402">
                <a:moveTo>
                  <a:pt x="0" y="0"/>
                </a:moveTo>
                <a:lnTo>
                  <a:pt x="1944216" y="0"/>
                </a:lnTo>
                <a:lnTo>
                  <a:pt x="2046853" y="1057402"/>
                </a:lnTo>
                <a:lnTo>
                  <a:pt x="0" y="936104"/>
                </a:lnTo>
                <a:lnTo>
                  <a:pt x="0" y="0"/>
                </a:lnTo>
                <a:close/>
              </a:path>
            </a:pathLst>
          </a:custGeom>
          <a:solidFill>
            <a:srgbClr val="C00000"/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nl-NL" sz="1000" dirty="0" smtClean="0">
                <a:solidFill>
                  <a:schemeClr val="bg1"/>
                </a:solidFill>
                <a:latin typeface="Roboto Regular" panose="02000000000000000000" pitchFamily="2" charset="0"/>
                <a:ea typeface="Roboto Regular" panose="02000000000000000000" pitchFamily="2" charset="0"/>
              </a:rPr>
              <a:t>Portal APIs</a:t>
            </a:r>
            <a:endParaRPr lang="en-US" sz="1000" dirty="0">
              <a:solidFill>
                <a:schemeClr val="bg1"/>
              </a:solidFill>
              <a:latin typeface="Roboto Regular" panose="02000000000000000000" pitchFamily="2" charset="0"/>
              <a:ea typeface="Roboto Regular" panose="02000000000000000000" pitchFamily="2" charset="0"/>
            </a:endParaRPr>
          </a:p>
        </p:txBody>
      </p:sp>
      <p:sp>
        <p:nvSpPr>
          <p:cNvPr id="26" name="Rectangle 25"/>
          <p:cNvSpPr/>
          <p:nvPr/>
        </p:nvSpPr>
        <p:spPr bwMode="auto">
          <a:xfrm>
            <a:off x="651268" y="1544824"/>
            <a:ext cx="7821219" cy="516024"/>
          </a:xfrm>
          <a:custGeom>
            <a:avLst/>
            <a:gdLst>
              <a:gd name="connsiteX0" fmla="*/ 0 w 7523875"/>
              <a:gd name="connsiteY0" fmla="*/ 0 h 432048"/>
              <a:gd name="connsiteX1" fmla="*/ 7523875 w 7523875"/>
              <a:gd name="connsiteY1" fmla="*/ 0 h 432048"/>
              <a:gd name="connsiteX2" fmla="*/ 7523875 w 7523875"/>
              <a:gd name="connsiteY2" fmla="*/ 432048 h 432048"/>
              <a:gd name="connsiteX3" fmla="*/ 0 w 7523875"/>
              <a:gd name="connsiteY3" fmla="*/ 432048 h 432048"/>
              <a:gd name="connsiteX4" fmla="*/ 0 w 7523875"/>
              <a:gd name="connsiteY4" fmla="*/ 0 h 432048"/>
              <a:gd name="connsiteX0" fmla="*/ 0 w 7607850"/>
              <a:gd name="connsiteY0" fmla="*/ 83976 h 516024"/>
              <a:gd name="connsiteX1" fmla="*/ 7607850 w 7607850"/>
              <a:gd name="connsiteY1" fmla="*/ 0 h 516024"/>
              <a:gd name="connsiteX2" fmla="*/ 7523875 w 7607850"/>
              <a:gd name="connsiteY2" fmla="*/ 516024 h 516024"/>
              <a:gd name="connsiteX3" fmla="*/ 0 w 7607850"/>
              <a:gd name="connsiteY3" fmla="*/ 516024 h 516024"/>
              <a:gd name="connsiteX4" fmla="*/ 0 w 7607850"/>
              <a:gd name="connsiteY4" fmla="*/ 83976 h 516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07850" h="516024">
                <a:moveTo>
                  <a:pt x="0" y="83976"/>
                </a:moveTo>
                <a:lnTo>
                  <a:pt x="7607850" y="0"/>
                </a:lnTo>
                <a:lnTo>
                  <a:pt x="7523875" y="516024"/>
                </a:lnTo>
                <a:lnTo>
                  <a:pt x="0" y="516024"/>
                </a:lnTo>
                <a:lnTo>
                  <a:pt x="0" y="83976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nl-NL" sz="1000" dirty="0" smtClean="0">
                <a:latin typeface="Roboto Regular" panose="02000000000000000000" pitchFamily="2" charset="0"/>
                <a:ea typeface="Roboto Regular" panose="02000000000000000000" pitchFamily="2" charset="0"/>
              </a:rPr>
              <a:t>Group Workshop</a:t>
            </a:r>
            <a:endParaRPr lang="en-US" sz="1000" dirty="0">
              <a:latin typeface="Roboto Regular" panose="02000000000000000000" pitchFamily="2" charset="0"/>
              <a:ea typeface="Roboto Regular" panose="02000000000000000000" pitchFamily="2" charset="0"/>
            </a:endParaRPr>
          </a:p>
        </p:txBody>
      </p:sp>
      <p:sp>
        <p:nvSpPr>
          <p:cNvPr id="25" name="Rectangle 20"/>
          <p:cNvSpPr/>
          <p:nvPr/>
        </p:nvSpPr>
        <p:spPr bwMode="auto">
          <a:xfrm>
            <a:off x="4680972" y="2286729"/>
            <a:ext cx="3924916" cy="2150383"/>
          </a:xfrm>
          <a:custGeom>
            <a:avLst/>
            <a:gdLst>
              <a:gd name="connsiteX0" fmla="*/ 0 w 4032448"/>
              <a:gd name="connsiteY0" fmla="*/ 0 h 1944216"/>
              <a:gd name="connsiteX1" fmla="*/ 4032448 w 4032448"/>
              <a:gd name="connsiteY1" fmla="*/ 0 h 1944216"/>
              <a:gd name="connsiteX2" fmla="*/ 4032448 w 4032448"/>
              <a:gd name="connsiteY2" fmla="*/ 1944216 h 1944216"/>
              <a:gd name="connsiteX3" fmla="*/ 0 w 4032448"/>
              <a:gd name="connsiteY3" fmla="*/ 1944216 h 1944216"/>
              <a:gd name="connsiteX4" fmla="*/ 0 w 4032448"/>
              <a:gd name="connsiteY4" fmla="*/ 0 h 1944216"/>
              <a:gd name="connsiteX0" fmla="*/ 0 w 4032448"/>
              <a:gd name="connsiteY0" fmla="*/ 0 h 1944216"/>
              <a:gd name="connsiteX1" fmla="*/ 3845835 w 4032448"/>
              <a:gd name="connsiteY1" fmla="*/ 83975 h 1944216"/>
              <a:gd name="connsiteX2" fmla="*/ 4032448 w 4032448"/>
              <a:gd name="connsiteY2" fmla="*/ 1944216 h 1944216"/>
              <a:gd name="connsiteX3" fmla="*/ 0 w 4032448"/>
              <a:gd name="connsiteY3" fmla="*/ 1944216 h 1944216"/>
              <a:gd name="connsiteX4" fmla="*/ 0 w 4032448"/>
              <a:gd name="connsiteY4" fmla="*/ 0 h 1944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32448" h="1944216">
                <a:moveTo>
                  <a:pt x="0" y="0"/>
                </a:moveTo>
                <a:lnTo>
                  <a:pt x="3845835" y="83975"/>
                </a:lnTo>
                <a:lnTo>
                  <a:pt x="4032448" y="1944216"/>
                </a:lnTo>
                <a:lnTo>
                  <a:pt x="0" y="1944216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75000"/>
              <a:lumOff val="25000"/>
            </a:schemeClr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18" tIns="45710" rIns="91418" bIns="4571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nl-NL" sz="1000" dirty="0">
              <a:solidFill>
                <a:schemeClr val="bg1"/>
              </a:solidFill>
              <a:latin typeface="Roboto Regular" panose="02000000000000000000" pitchFamily="2" charset="0"/>
              <a:ea typeface="Roboto Regular" panose="02000000000000000000" pitchFamily="2" charset="0"/>
            </a:endParaRPr>
          </a:p>
          <a:p>
            <a:pPr algn="ctr"/>
            <a:r>
              <a:rPr lang="nl-NL" sz="1000" dirty="0">
                <a:solidFill>
                  <a:schemeClr val="bg1"/>
                </a:solidFill>
                <a:latin typeface="Roboto Regular" panose="02000000000000000000" pitchFamily="2" charset="0"/>
                <a:ea typeface="Roboto Regular" panose="02000000000000000000" pitchFamily="2" charset="0"/>
              </a:rPr>
              <a:t>Front-end</a:t>
            </a:r>
            <a:endParaRPr lang="en-US" sz="1000" dirty="0">
              <a:solidFill>
                <a:schemeClr val="bg1"/>
              </a:solidFill>
              <a:latin typeface="Roboto Regular" panose="02000000000000000000" pitchFamily="2" charset="0"/>
              <a:ea typeface="Roboto Regular" panose="02000000000000000000" pitchFamily="2" charset="0"/>
            </a:endParaRPr>
          </a:p>
        </p:txBody>
      </p:sp>
      <p:sp>
        <p:nvSpPr>
          <p:cNvPr id="27" name="Rectangle 4"/>
          <p:cNvSpPr/>
          <p:nvPr/>
        </p:nvSpPr>
        <p:spPr bwMode="auto">
          <a:xfrm>
            <a:off x="5364088" y="2796290"/>
            <a:ext cx="1051317" cy="560702"/>
          </a:xfrm>
          <a:custGeom>
            <a:avLst/>
            <a:gdLst>
              <a:gd name="connsiteX0" fmla="*/ 0 w 1944216"/>
              <a:gd name="connsiteY0" fmla="*/ 0 h 936104"/>
              <a:gd name="connsiteX1" fmla="*/ 1944216 w 1944216"/>
              <a:gd name="connsiteY1" fmla="*/ 0 h 936104"/>
              <a:gd name="connsiteX2" fmla="*/ 1944216 w 1944216"/>
              <a:gd name="connsiteY2" fmla="*/ 936104 h 936104"/>
              <a:gd name="connsiteX3" fmla="*/ 0 w 1944216"/>
              <a:gd name="connsiteY3" fmla="*/ 936104 h 936104"/>
              <a:gd name="connsiteX4" fmla="*/ 0 w 1944216"/>
              <a:gd name="connsiteY4" fmla="*/ 0 h 936104"/>
              <a:gd name="connsiteX0" fmla="*/ 0 w 2046853"/>
              <a:gd name="connsiteY0" fmla="*/ 0 h 1057402"/>
              <a:gd name="connsiteX1" fmla="*/ 1944216 w 2046853"/>
              <a:gd name="connsiteY1" fmla="*/ 0 h 1057402"/>
              <a:gd name="connsiteX2" fmla="*/ 2046853 w 2046853"/>
              <a:gd name="connsiteY2" fmla="*/ 1057402 h 1057402"/>
              <a:gd name="connsiteX3" fmla="*/ 0 w 2046853"/>
              <a:gd name="connsiteY3" fmla="*/ 936104 h 1057402"/>
              <a:gd name="connsiteX4" fmla="*/ 0 w 2046853"/>
              <a:gd name="connsiteY4" fmla="*/ 0 h 1057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46853" h="1057402">
                <a:moveTo>
                  <a:pt x="0" y="0"/>
                </a:moveTo>
                <a:lnTo>
                  <a:pt x="1944216" y="0"/>
                </a:lnTo>
                <a:lnTo>
                  <a:pt x="2046853" y="1057402"/>
                </a:lnTo>
                <a:lnTo>
                  <a:pt x="0" y="936104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25000"/>
              <a:lumOff val="75000"/>
            </a:schemeClr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18" tIns="45710" rIns="91418" bIns="4571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nl-NL" sz="1000" dirty="0">
                <a:latin typeface="Roboto Regular" panose="02000000000000000000" pitchFamily="2" charset="0"/>
                <a:ea typeface="Roboto Regular" panose="02000000000000000000" pitchFamily="2" charset="0"/>
              </a:rPr>
              <a:t>Widget</a:t>
            </a:r>
            <a:br>
              <a:rPr lang="nl-NL" sz="1000" dirty="0">
                <a:latin typeface="Roboto Regular" panose="02000000000000000000" pitchFamily="2" charset="0"/>
                <a:ea typeface="Roboto Regular" panose="02000000000000000000" pitchFamily="2" charset="0"/>
              </a:rPr>
            </a:br>
            <a:r>
              <a:rPr lang="nl-NL" sz="1000" dirty="0">
                <a:latin typeface="Roboto Regular" panose="02000000000000000000" pitchFamily="2" charset="0"/>
                <a:ea typeface="Roboto Regular" panose="02000000000000000000" pitchFamily="2" charset="0"/>
              </a:rPr>
              <a:t>Development</a:t>
            </a:r>
            <a:endParaRPr lang="en-US" sz="1000" dirty="0">
              <a:latin typeface="Roboto Regular" panose="02000000000000000000" pitchFamily="2" charset="0"/>
              <a:ea typeface="Roboto Regular" panose="02000000000000000000" pitchFamily="2" charset="0"/>
            </a:endParaRPr>
          </a:p>
        </p:txBody>
      </p:sp>
      <p:sp>
        <p:nvSpPr>
          <p:cNvPr id="28" name="Rectangle 4"/>
          <p:cNvSpPr/>
          <p:nvPr/>
        </p:nvSpPr>
        <p:spPr bwMode="auto">
          <a:xfrm>
            <a:off x="6732240" y="2796290"/>
            <a:ext cx="1051317" cy="560702"/>
          </a:xfrm>
          <a:custGeom>
            <a:avLst/>
            <a:gdLst>
              <a:gd name="connsiteX0" fmla="*/ 0 w 1944216"/>
              <a:gd name="connsiteY0" fmla="*/ 0 h 936104"/>
              <a:gd name="connsiteX1" fmla="*/ 1944216 w 1944216"/>
              <a:gd name="connsiteY1" fmla="*/ 0 h 936104"/>
              <a:gd name="connsiteX2" fmla="*/ 1944216 w 1944216"/>
              <a:gd name="connsiteY2" fmla="*/ 936104 h 936104"/>
              <a:gd name="connsiteX3" fmla="*/ 0 w 1944216"/>
              <a:gd name="connsiteY3" fmla="*/ 936104 h 936104"/>
              <a:gd name="connsiteX4" fmla="*/ 0 w 1944216"/>
              <a:gd name="connsiteY4" fmla="*/ 0 h 936104"/>
              <a:gd name="connsiteX0" fmla="*/ 0 w 2046853"/>
              <a:gd name="connsiteY0" fmla="*/ 0 h 1057402"/>
              <a:gd name="connsiteX1" fmla="*/ 1944216 w 2046853"/>
              <a:gd name="connsiteY1" fmla="*/ 0 h 1057402"/>
              <a:gd name="connsiteX2" fmla="*/ 2046853 w 2046853"/>
              <a:gd name="connsiteY2" fmla="*/ 1057402 h 1057402"/>
              <a:gd name="connsiteX3" fmla="*/ 0 w 2046853"/>
              <a:gd name="connsiteY3" fmla="*/ 936104 h 1057402"/>
              <a:gd name="connsiteX4" fmla="*/ 0 w 2046853"/>
              <a:gd name="connsiteY4" fmla="*/ 0 h 1057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46853" h="1057402">
                <a:moveTo>
                  <a:pt x="0" y="0"/>
                </a:moveTo>
                <a:lnTo>
                  <a:pt x="1944216" y="0"/>
                </a:lnTo>
                <a:lnTo>
                  <a:pt x="2046853" y="1057402"/>
                </a:lnTo>
                <a:lnTo>
                  <a:pt x="0" y="936104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25000"/>
              <a:lumOff val="75000"/>
            </a:schemeClr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18" tIns="45710" rIns="91418" bIns="4571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nl-NL" sz="1000" dirty="0" smtClean="0">
                <a:latin typeface="Roboto Regular" panose="02000000000000000000" pitchFamily="2" charset="0"/>
                <a:ea typeface="Roboto Regular" panose="02000000000000000000" pitchFamily="2" charset="0"/>
              </a:rPr>
              <a:t>Widget</a:t>
            </a:r>
            <a:endParaRPr lang="nl-NL" sz="1000" dirty="0">
              <a:latin typeface="Roboto Regular" panose="02000000000000000000" pitchFamily="2" charset="0"/>
              <a:ea typeface="Roboto Regular" panose="02000000000000000000" pitchFamily="2" charset="0"/>
            </a:endParaRPr>
          </a:p>
          <a:p>
            <a:pPr algn="ctr"/>
            <a:r>
              <a:rPr lang="nl-NL" sz="1000" dirty="0" err="1" smtClean="0">
                <a:latin typeface="Roboto Regular" panose="02000000000000000000" pitchFamily="2" charset="0"/>
                <a:ea typeface="Roboto Regular" panose="02000000000000000000" pitchFamily="2" charset="0"/>
              </a:rPr>
              <a:t>Extras</a:t>
            </a:r>
            <a:endParaRPr lang="en-US" sz="1000" dirty="0">
              <a:latin typeface="Roboto Regular" panose="02000000000000000000" pitchFamily="2" charset="0"/>
              <a:ea typeface="Roboto Regular" panose="02000000000000000000" pitchFamily="2" charset="0"/>
            </a:endParaRPr>
          </a:p>
        </p:txBody>
      </p:sp>
      <p:sp>
        <p:nvSpPr>
          <p:cNvPr id="29" name="Rectangle 4"/>
          <p:cNvSpPr/>
          <p:nvPr/>
        </p:nvSpPr>
        <p:spPr bwMode="auto">
          <a:xfrm>
            <a:off x="6084168" y="3588378"/>
            <a:ext cx="1051317" cy="560702"/>
          </a:xfrm>
          <a:custGeom>
            <a:avLst/>
            <a:gdLst>
              <a:gd name="connsiteX0" fmla="*/ 0 w 1944216"/>
              <a:gd name="connsiteY0" fmla="*/ 0 h 936104"/>
              <a:gd name="connsiteX1" fmla="*/ 1944216 w 1944216"/>
              <a:gd name="connsiteY1" fmla="*/ 0 h 936104"/>
              <a:gd name="connsiteX2" fmla="*/ 1944216 w 1944216"/>
              <a:gd name="connsiteY2" fmla="*/ 936104 h 936104"/>
              <a:gd name="connsiteX3" fmla="*/ 0 w 1944216"/>
              <a:gd name="connsiteY3" fmla="*/ 936104 h 936104"/>
              <a:gd name="connsiteX4" fmla="*/ 0 w 1944216"/>
              <a:gd name="connsiteY4" fmla="*/ 0 h 936104"/>
              <a:gd name="connsiteX0" fmla="*/ 0 w 2046853"/>
              <a:gd name="connsiteY0" fmla="*/ 0 h 1057402"/>
              <a:gd name="connsiteX1" fmla="*/ 1944216 w 2046853"/>
              <a:gd name="connsiteY1" fmla="*/ 0 h 1057402"/>
              <a:gd name="connsiteX2" fmla="*/ 2046853 w 2046853"/>
              <a:gd name="connsiteY2" fmla="*/ 1057402 h 1057402"/>
              <a:gd name="connsiteX3" fmla="*/ 0 w 2046853"/>
              <a:gd name="connsiteY3" fmla="*/ 936104 h 1057402"/>
              <a:gd name="connsiteX4" fmla="*/ 0 w 2046853"/>
              <a:gd name="connsiteY4" fmla="*/ 0 h 1057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46853" h="1057402">
                <a:moveTo>
                  <a:pt x="0" y="0"/>
                </a:moveTo>
                <a:lnTo>
                  <a:pt x="1944216" y="0"/>
                </a:lnTo>
                <a:lnTo>
                  <a:pt x="2046853" y="1057402"/>
                </a:lnTo>
                <a:lnTo>
                  <a:pt x="0" y="936104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25000"/>
              <a:lumOff val="75000"/>
            </a:schemeClr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18" tIns="45710" rIns="91418" bIns="4571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nl-NL" sz="1000" dirty="0" smtClean="0">
                <a:latin typeface="Roboto Regular" panose="02000000000000000000" pitchFamily="2" charset="0"/>
                <a:ea typeface="Roboto Regular" panose="02000000000000000000" pitchFamily="2" charset="0"/>
              </a:rPr>
              <a:t>Container</a:t>
            </a:r>
          </a:p>
          <a:p>
            <a:pPr algn="ctr"/>
            <a:r>
              <a:rPr lang="nl-NL" sz="1000" dirty="0" smtClean="0">
                <a:latin typeface="Roboto Regular" panose="02000000000000000000" pitchFamily="2" charset="0"/>
                <a:ea typeface="Roboto Regular" panose="02000000000000000000" pitchFamily="2" charset="0"/>
              </a:rPr>
              <a:t>Development</a:t>
            </a:r>
            <a:endParaRPr lang="en-US" sz="1000" dirty="0">
              <a:latin typeface="Roboto Regular" panose="02000000000000000000" pitchFamily="2" charset="0"/>
              <a:ea typeface="Roboto Regular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0020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Demo: Portal Manager Using REST API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365760" y="1038225"/>
            <a:ext cx="7158568" cy="5470525"/>
          </a:xfrm>
        </p:spPr>
        <p:txBody>
          <a:bodyPr/>
          <a:lstStyle/>
          <a:p>
            <a:r>
              <a:rPr lang="en-US" sz="3200" dirty="0" smtClean="0"/>
              <a:t>Portal Manager uses REST API to communicate with Portal Server</a:t>
            </a:r>
          </a:p>
        </p:txBody>
      </p:sp>
    </p:spTree>
    <p:extLst>
      <p:ext uri="{BB962C8B-B14F-4D97-AF65-F5344CB8AC3E}">
        <p14:creationId xmlns:p14="http://schemas.microsoft.com/office/powerpoint/2010/main" val="3698405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F59741-7650-A046-95B5-8D31235C520E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Java API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Portal APIs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2142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Java API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sz="2800" dirty="0">
                <a:solidFill>
                  <a:schemeClr val="accent5"/>
                </a:solidFill>
                <a:hlinkClick r:id="rId3"/>
              </a:rPr>
              <a:t>https://</a:t>
            </a:r>
            <a:r>
              <a:rPr lang="en-US" sz="2800" dirty="0" smtClean="0">
                <a:solidFill>
                  <a:schemeClr val="accent5"/>
                </a:solidFill>
                <a:hlinkClick r:id="rId3"/>
              </a:rPr>
              <a:t>docs.backbase.com/portal/5.6.2/javadocapi/index.html</a:t>
            </a:r>
            <a:endParaRPr lang="en-US" sz="2800" dirty="0" smtClean="0">
              <a:solidFill>
                <a:schemeClr val="accent5"/>
              </a:solidFill>
            </a:endParaRPr>
          </a:p>
          <a:p>
            <a:r>
              <a:rPr lang="en-US" sz="2800" dirty="0" smtClean="0"/>
              <a:t>Important business services defined in</a:t>
            </a:r>
          </a:p>
          <a:p>
            <a:pPr marL="633413" lvl="2" indent="-182563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com.backbase.portal.foundation.business.service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800" dirty="0" smtClean="0"/>
              <a:t>Used in custom server logic instead of the REST API</a:t>
            </a:r>
          </a:p>
          <a:p>
            <a:pPr lvl="1"/>
            <a:r>
              <a:rPr lang="en-US" sz="2400" dirty="0" smtClean="0"/>
              <a:t>Internally used by the REST API</a:t>
            </a:r>
          </a:p>
          <a:p>
            <a:endParaRPr lang="en-US" sz="2800" dirty="0" smtClean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9244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Java API – Important Interface/Classes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nl-NL" sz="2800" dirty="0" smtClean="0"/>
              <a:t>Package com.backbase.portal.foundation.business.service </a:t>
            </a:r>
            <a:endParaRPr lang="en-US" sz="2800" dirty="0" smtClean="0"/>
          </a:p>
          <a:p>
            <a:pPr lvl="1"/>
            <a:r>
              <a:rPr lang="en-US" sz="2800" dirty="0" err="1" smtClean="0"/>
              <a:t>PortalBusinessService</a:t>
            </a:r>
            <a:endParaRPr lang="en-US" sz="2800" dirty="0" smtClean="0"/>
          </a:p>
          <a:p>
            <a:pPr lvl="1"/>
            <a:r>
              <a:rPr lang="en-US" sz="2800" i="1" dirty="0" err="1" smtClean="0"/>
              <a:t>GroupBusinessService</a:t>
            </a:r>
            <a:endParaRPr lang="en-US" sz="2800" i="1" dirty="0" smtClean="0"/>
          </a:p>
          <a:p>
            <a:pPr lvl="1"/>
            <a:r>
              <a:rPr lang="en-US" sz="2800" i="1" dirty="0" err="1" smtClean="0"/>
              <a:t>ItemBusinessService</a:t>
            </a:r>
            <a:endParaRPr lang="en-US" sz="2800" i="1" dirty="0" smtClean="0"/>
          </a:p>
          <a:p>
            <a:r>
              <a:rPr lang="en-US" sz="3200" dirty="0" smtClean="0"/>
              <a:t>Instances created by portal server as beans:</a:t>
            </a:r>
          </a:p>
          <a:p>
            <a:pPr marL="0" indent="0">
              <a:lnSpc>
                <a:spcPct val="80000"/>
              </a:lnSpc>
              <a:spcBef>
                <a:spcPts val="2400"/>
              </a:spcBef>
              <a:buClr>
                <a:srgbClr val="D90B00"/>
              </a:buClr>
              <a:buSzPct val="150000"/>
              <a:buNone/>
              <a:defRPr/>
            </a:pPr>
            <a:r>
              <a:rPr lang="en-US" sz="1050" dirty="0" smtClean="0">
                <a:solidFill>
                  <a:srgbClr val="2A261F"/>
                </a:solidFill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050" dirty="0" err="1" smtClean="0">
                <a:solidFill>
                  <a:srgbClr val="2A261F"/>
                </a:solidFill>
                <a:latin typeface="Courier New" pitchFamily="49" charset="0"/>
                <a:cs typeface="Courier New" pitchFamily="49" charset="0"/>
              </a:rPr>
              <a:t>Autowired</a:t>
            </a:r>
            <a:r>
              <a:rPr lang="en-US" sz="1050" dirty="0" smtClean="0">
                <a:solidFill>
                  <a:srgbClr val="2A261F"/>
                </a:solidFill>
                <a:latin typeface="Courier New" pitchFamily="49" charset="0"/>
                <a:cs typeface="Courier New" pitchFamily="49" charset="0"/>
              </a:rPr>
              <a:t> private </a:t>
            </a:r>
            <a:r>
              <a:rPr lang="en-US" sz="1050" dirty="0" err="1" smtClean="0">
                <a:solidFill>
                  <a:srgbClr val="2A261F"/>
                </a:solidFill>
                <a:latin typeface="Courier New" pitchFamily="49" charset="0"/>
                <a:cs typeface="Courier New" pitchFamily="49" charset="0"/>
              </a:rPr>
              <a:t>ItemBusinessService</a:t>
            </a:r>
            <a:r>
              <a:rPr lang="en-US" sz="1050" dirty="0" smtClean="0">
                <a:solidFill>
                  <a:srgbClr val="2A261F"/>
                </a:solidFill>
                <a:latin typeface="Courier New" pitchFamily="49" charset="0"/>
                <a:cs typeface="Courier New" pitchFamily="49" charset="0"/>
              </a:rPr>
              <a:t>&lt;Item&gt; </a:t>
            </a:r>
            <a:r>
              <a:rPr lang="en-US" sz="1050" dirty="0" err="1" smtClean="0">
                <a:solidFill>
                  <a:srgbClr val="2A261F"/>
                </a:solidFill>
                <a:latin typeface="Courier New" pitchFamily="49" charset="0"/>
                <a:cs typeface="Courier New" pitchFamily="49" charset="0"/>
              </a:rPr>
              <a:t>itemBusinessService</a:t>
            </a:r>
            <a:r>
              <a:rPr lang="en-US" sz="1050" dirty="0" smtClean="0">
                <a:solidFill>
                  <a:srgbClr val="2A261F"/>
                </a:solidFill>
                <a:latin typeface="Courier New" pitchFamily="49" charset="0"/>
                <a:cs typeface="Courier New" pitchFamily="49" charset="0"/>
              </a:rPr>
              <a:t>;</a:t>
            </a:r>
          </a:p>
          <a:p>
            <a:pPr marL="0" indent="0">
              <a:lnSpc>
                <a:spcPct val="80000"/>
              </a:lnSpc>
              <a:spcBef>
                <a:spcPts val="1200"/>
              </a:spcBef>
              <a:buClr>
                <a:srgbClr val="D90B00"/>
              </a:buClr>
              <a:buSzPct val="150000"/>
              <a:buNone/>
              <a:defRPr/>
            </a:pPr>
            <a:r>
              <a:rPr lang="en-US" sz="1050" dirty="0" smtClean="0">
                <a:solidFill>
                  <a:srgbClr val="2A261F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Courier New" pitchFamily="49" charset="0"/>
              </a:rPr>
              <a:t>or</a:t>
            </a:r>
          </a:p>
          <a:p>
            <a:pPr marL="0" indent="0">
              <a:lnSpc>
                <a:spcPct val="80000"/>
              </a:lnSpc>
              <a:spcBef>
                <a:spcPts val="1200"/>
              </a:spcBef>
              <a:buClr>
                <a:srgbClr val="D90B00"/>
              </a:buClr>
              <a:buSzPct val="150000"/>
              <a:buNone/>
              <a:defRPr/>
            </a:pPr>
            <a:r>
              <a:rPr lang="en-US" sz="1050" dirty="0" err="1" smtClean="0">
                <a:solidFill>
                  <a:srgbClr val="2A261F"/>
                </a:solidFill>
                <a:latin typeface="Courier New" pitchFamily="49" charset="0"/>
                <a:cs typeface="Courier New" pitchFamily="49" charset="0"/>
              </a:rPr>
              <a:t>HttpServletRequest</a:t>
            </a:r>
            <a:r>
              <a:rPr lang="en-US" sz="1050" dirty="0" smtClean="0">
                <a:solidFill>
                  <a:srgbClr val="2A261F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050" dirty="0" err="1" smtClean="0">
                <a:solidFill>
                  <a:srgbClr val="2A261F"/>
                </a:solidFill>
                <a:latin typeface="Courier New" pitchFamily="49" charset="0"/>
                <a:cs typeface="Courier New" pitchFamily="49" charset="0"/>
              </a:rPr>
              <a:t>req</a:t>
            </a:r>
            <a:r>
              <a:rPr lang="en-US" sz="1050" dirty="0" smtClean="0">
                <a:solidFill>
                  <a:srgbClr val="2A261F"/>
                </a:solidFill>
                <a:latin typeface="Courier New" pitchFamily="49" charset="0"/>
                <a:cs typeface="Courier New" pitchFamily="49" charset="0"/>
              </a:rPr>
              <a:t> = (</a:t>
            </a:r>
            <a:r>
              <a:rPr lang="en-US" sz="1050" dirty="0" err="1" smtClean="0">
                <a:solidFill>
                  <a:srgbClr val="2A261F"/>
                </a:solidFill>
                <a:latin typeface="Courier New" pitchFamily="49" charset="0"/>
                <a:cs typeface="Courier New" pitchFamily="49" charset="0"/>
              </a:rPr>
              <a:t>HttpServletRequest</a:t>
            </a:r>
            <a:r>
              <a:rPr lang="en-US" sz="1050" dirty="0" smtClean="0">
                <a:solidFill>
                  <a:srgbClr val="2A261F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sz="1050" dirty="0" err="1" smtClean="0">
                <a:solidFill>
                  <a:srgbClr val="2A261F"/>
                </a:solidFill>
                <a:latin typeface="Courier New" pitchFamily="49" charset="0"/>
                <a:cs typeface="Courier New" pitchFamily="49" charset="0"/>
              </a:rPr>
              <a:t>pageContext.getRequest</a:t>
            </a:r>
            <a:r>
              <a:rPr lang="en-US" sz="1050" dirty="0" smtClean="0">
                <a:solidFill>
                  <a:srgbClr val="2A261F"/>
                </a:solidFill>
                <a:latin typeface="Courier New" pitchFamily="49" charset="0"/>
                <a:cs typeface="Courier New" pitchFamily="49" charset="0"/>
              </a:rPr>
              <a:t>();</a:t>
            </a:r>
          </a:p>
          <a:p>
            <a:pPr marL="0" indent="0">
              <a:spcBef>
                <a:spcPts val="0"/>
              </a:spcBef>
              <a:buClr>
                <a:srgbClr val="D90B00"/>
              </a:buClr>
              <a:buSzPct val="150000"/>
              <a:buNone/>
              <a:defRPr/>
            </a:pPr>
            <a:r>
              <a:rPr lang="en-US" sz="1050" dirty="0" err="1" smtClean="0">
                <a:solidFill>
                  <a:srgbClr val="2A261F"/>
                </a:solidFill>
                <a:latin typeface="Courier New" pitchFamily="49" charset="0"/>
                <a:cs typeface="Courier New" pitchFamily="49" charset="0"/>
              </a:rPr>
              <a:t>ApplicationContext</a:t>
            </a:r>
            <a:r>
              <a:rPr lang="en-US" sz="1050" dirty="0" smtClean="0">
                <a:solidFill>
                  <a:srgbClr val="2A261F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050" dirty="0" err="1" smtClean="0">
                <a:solidFill>
                  <a:srgbClr val="2A261F"/>
                </a:solidFill>
                <a:latin typeface="Courier New" pitchFamily="49" charset="0"/>
                <a:cs typeface="Courier New" pitchFamily="49" charset="0"/>
              </a:rPr>
              <a:t>cxt</a:t>
            </a:r>
            <a:r>
              <a:rPr lang="en-US" sz="1050" dirty="0" smtClean="0">
                <a:solidFill>
                  <a:srgbClr val="2A261F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050" dirty="0" err="1" smtClean="0">
                <a:solidFill>
                  <a:srgbClr val="2A261F"/>
                </a:solidFill>
                <a:latin typeface="Courier New" pitchFamily="49" charset="0"/>
                <a:cs typeface="Courier New" pitchFamily="49" charset="0"/>
              </a:rPr>
              <a:t>RequestContextUtils.getWebApplicationContext</a:t>
            </a:r>
            <a:r>
              <a:rPr lang="en-US" sz="1050" dirty="0" smtClean="0">
                <a:solidFill>
                  <a:srgbClr val="2A261F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050" dirty="0" err="1" smtClean="0">
                <a:solidFill>
                  <a:srgbClr val="2A261F"/>
                </a:solidFill>
                <a:latin typeface="Courier New" pitchFamily="49" charset="0"/>
                <a:cs typeface="Courier New" pitchFamily="49" charset="0"/>
              </a:rPr>
              <a:t>req</a:t>
            </a:r>
            <a:r>
              <a:rPr lang="en-US" sz="1050" dirty="0" smtClean="0">
                <a:solidFill>
                  <a:srgbClr val="2A261F"/>
                </a:solidFill>
                <a:latin typeface="Courier New" pitchFamily="49" charset="0"/>
                <a:cs typeface="Courier New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Clr>
                <a:srgbClr val="D90B00"/>
              </a:buClr>
              <a:buSzPct val="150000"/>
              <a:buNone/>
              <a:defRPr/>
            </a:pPr>
            <a:r>
              <a:rPr lang="en-US" sz="1050" dirty="0" err="1" smtClean="0">
                <a:solidFill>
                  <a:srgbClr val="2A261F"/>
                </a:solidFill>
                <a:latin typeface="Courier New" pitchFamily="49" charset="0"/>
                <a:cs typeface="Courier New" pitchFamily="49" charset="0"/>
              </a:rPr>
              <a:t>ItemBusinessService</a:t>
            </a:r>
            <a:r>
              <a:rPr lang="en-US" sz="1050" dirty="0" smtClean="0">
                <a:solidFill>
                  <a:srgbClr val="2A261F"/>
                </a:solidFill>
                <a:latin typeface="Courier New" pitchFamily="49" charset="0"/>
                <a:cs typeface="Courier New" pitchFamily="49" charset="0"/>
              </a:rPr>
              <a:t>&lt;Item&gt; </a:t>
            </a:r>
            <a:r>
              <a:rPr lang="en-US" sz="1050" dirty="0" err="1" smtClean="0">
                <a:solidFill>
                  <a:srgbClr val="2A261F"/>
                </a:solidFill>
                <a:latin typeface="Courier New" pitchFamily="49" charset="0"/>
                <a:cs typeface="Courier New" pitchFamily="49" charset="0"/>
              </a:rPr>
              <a:t>itemService</a:t>
            </a:r>
            <a:r>
              <a:rPr lang="en-US" sz="1050" dirty="0" smtClean="0">
                <a:solidFill>
                  <a:srgbClr val="2A261F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050" dirty="0" err="1" smtClean="0">
                <a:solidFill>
                  <a:srgbClr val="2A261F"/>
                </a:solidFill>
                <a:latin typeface="Courier New" pitchFamily="49" charset="0"/>
                <a:cs typeface="Courier New" pitchFamily="49" charset="0"/>
              </a:rPr>
              <a:t>cxt.getBean</a:t>
            </a:r>
            <a:r>
              <a:rPr lang="en-US" sz="1050" dirty="0" smtClean="0">
                <a:solidFill>
                  <a:srgbClr val="2A261F"/>
                </a:solidFill>
                <a:latin typeface="Courier New" pitchFamily="49" charset="0"/>
                <a:cs typeface="Courier New" pitchFamily="49" charset="0"/>
              </a:rPr>
              <a:t>("</a:t>
            </a:r>
            <a:r>
              <a:rPr lang="en-US" sz="1050" dirty="0" err="1" smtClean="0">
                <a:solidFill>
                  <a:srgbClr val="2A261F"/>
                </a:solidFill>
                <a:latin typeface="Courier New" pitchFamily="49" charset="0"/>
                <a:cs typeface="Courier New" pitchFamily="49" charset="0"/>
              </a:rPr>
              <a:t>itemBusinessService</a:t>
            </a:r>
            <a:r>
              <a:rPr lang="en-US" sz="1050" dirty="0" smtClean="0">
                <a:solidFill>
                  <a:srgbClr val="2A261F"/>
                </a:solidFill>
                <a:latin typeface="Courier New" pitchFamily="49" charset="0"/>
                <a:cs typeface="Courier New" pitchFamily="49" charset="0"/>
              </a:rPr>
              <a:t>",</a:t>
            </a:r>
            <a:r>
              <a:rPr lang="en-US" sz="1050" dirty="0" err="1" smtClean="0">
                <a:solidFill>
                  <a:srgbClr val="2A261F"/>
                </a:solidFill>
                <a:latin typeface="Courier New" pitchFamily="49" charset="0"/>
                <a:cs typeface="Courier New" pitchFamily="49" charset="0"/>
              </a:rPr>
              <a:t>ItemBusinessService.class</a:t>
            </a:r>
            <a:r>
              <a:rPr lang="en-US" sz="1050" dirty="0" smtClean="0">
                <a:solidFill>
                  <a:srgbClr val="2A261F"/>
                </a:solidFill>
                <a:latin typeface="Courier New" pitchFamily="49" charset="0"/>
                <a:cs typeface="Courier New" pitchFamily="49" charset="0"/>
              </a:rPr>
              <a:t>);</a:t>
            </a:r>
          </a:p>
          <a:p>
            <a:pPr marL="0" indent="0">
              <a:buNone/>
            </a:pPr>
            <a:endParaRPr lang="en-US" sz="1600" dirty="0" smtClean="0"/>
          </a:p>
        </p:txBody>
      </p:sp>
    </p:spTree>
    <p:extLst>
      <p:ext uri="{BB962C8B-B14F-4D97-AF65-F5344CB8AC3E}">
        <p14:creationId xmlns:p14="http://schemas.microsoft.com/office/powerpoint/2010/main" val="170774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Java API – </a:t>
            </a:r>
            <a:r>
              <a:rPr lang="en-US" dirty="0" err="1" smtClean="0"/>
              <a:t>PortalBusinessService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nl-NL" sz="2800" dirty="0"/>
              <a:t>com.backbase.portal.foundation.business.service </a:t>
            </a:r>
            <a:endParaRPr lang="en-US" sz="2800" dirty="0" smtClean="0"/>
          </a:p>
          <a:p>
            <a:pPr marL="0" indent="0">
              <a:buNone/>
            </a:pPr>
            <a:endParaRPr lang="en-US" sz="1600" dirty="0" smtClean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628800"/>
            <a:ext cx="8200257" cy="4367264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006E99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1259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Java API – </a:t>
            </a:r>
            <a:r>
              <a:rPr lang="en-US" dirty="0" err="1" smtClean="0"/>
              <a:t>GroupBusinessService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nl-NL" sz="2800" dirty="0"/>
              <a:t>com.backbase.portal.foundation.business.service </a:t>
            </a:r>
            <a:endParaRPr lang="en-US" sz="2800" dirty="0" smtClean="0"/>
          </a:p>
          <a:p>
            <a:pPr marL="0" indent="0">
              <a:buNone/>
            </a:pPr>
            <a:endParaRPr lang="en-US" sz="1600" dirty="0" smtClean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3" y="1628801"/>
            <a:ext cx="5328591" cy="5185766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006E99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61450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Java API – </a:t>
            </a:r>
            <a:r>
              <a:rPr lang="en-US" dirty="0" err="1" smtClean="0"/>
              <a:t>ItemBusinessService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nl-NL" sz="2800" dirty="0"/>
              <a:t>com.backbase.portal.foundation.business.service </a:t>
            </a:r>
            <a:endParaRPr lang="en-US" sz="2800" dirty="0" smtClean="0"/>
          </a:p>
          <a:p>
            <a:pPr marL="0" indent="0">
              <a:buNone/>
            </a:pPr>
            <a:endParaRPr lang="en-US" sz="1600" dirty="0" smtClean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>
            <a:fillRect/>
          </a:stretch>
        </p:blipFill>
        <p:spPr bwMode="auto">
          <a:xfrm>
            <a:off x="318159" y="1840932"/>
            <a:ext cx="8666203" cy="4272434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006E99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27791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Java API – </a:t>
            </a:r>
            <a:r>
              <a:rPr lang="en-US" dirty="0" err="1" smtClean="0"/>
              <a:t>ItemBusinessService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nl-NL" sz="2800" dirty="0"/>
              <a:t>com.backbase.portal.foundation.business.service </a:t>
            </a:r>
            <a:endParaRPr lang="en-US" sz="2800" dirty="0" smtClean="0"/>
          </a:p>
          <a:p>
            <a:pPr marL="0" indent="0">
              <a:buNone/>
            </a:pPr>
            <a:endParaRPr lang="en-US" sz="1600" dirty="0" smtClean="0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/>
          <a:stretch>
            <a:fillRect/>
          </a:stretch>
        </p:blipFill>
        <p:spPr bwMode="auto">
          <a:xfrm>
            <a:off x="306720" y="1844824"/>
            <a:ext cx="8609219" cy="4244617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006E99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62684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Java API - Events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/>
        <p:txBody>
          <a:bodyPr numCol="2"/>
          <a:lstStyle/>
          <a:p>
            <a:r>
              <a:rPr lang="en-US" dirty="0" smtClean="0"/>
              <a:t> </a:t>
            </a:r>
            <a:br>
              <a:rPr lang="en-US" dirty="0" smtClean="0"/>
            </a:br>
            <a:endParaRPr lang="en-US" sz="1000" dirty="0" smtClean="0"/>
          </a:p>
          <a:p>
            <a:pPr lvl="1"/>
            <a:r>
              <a:rPr lang="en-US" sz="1500" dirty="0" err="1" smtClean="0"/>
              <a:t>AddGroupsToUserEvent</a:t>
            </a:r>
            <a:endParaRPr lang="en-US" sz="1500" dirty="0" smtClean="0"/>
          </a:p>
          <a:p>
            <a:pPr lvl="1"/>
            <a:r>
              <a:rPr lang="en-US" sz="1500" dirty="0" err="1" smtClean="0"/>
              <a:t>AssignUsersToGroupEvent</a:t>
            </a:r>
            <a:endParaRPr lang="en-US" sz="1500" dirty="0" smtClean="0"/>
          </a:p>
          <a:p>
            <a:pPr lvl="1"/>
            <a:r>
              <a:rPr lang="en-US" sz="1500" b="1" dirty="0" err="1" smtClean="0"/>
              <a:t>BeforeServerSideRenderingEvent</a:t>
            </a:r>
            <a:endParaRPr lang="en-US" sz="1500" b="1" dirty="0" smtClean="0"/>
          </a:p>
          <a:p>
            <a:pPr lvl="1"/>
            <a:r>
              <a:rPr lang="en-US" sz="1500" dirty="0" err="1" smtClean="0"/>
              <a:t>BeforeURLCacheResponseEvent</a:t>
            </a:r>
            <a:endParaRPr lang="en-US" sz="1500" dirty="0" smtClean="0"/>
          </a:p>
          <a:p>
            <a:pPr lvl="1"/>
            <a:r>
              <a:rPr lang="en-US" sz="1500" dirty="0" err="1" smtClean="0"/>
              <a:t>ContentEvent</a:t>
            </a:r>
            <a:endParaRPr lang="en-US" sz="1500" dirty="0" smtClean="0"/>
          </a:p>
          <a:p>
            <a:pPr lvl="1"/>
            <a:r>
              <a:rPr lang="en-US" sz="1500" dirty="0" err="1" smtClean="0"/>
              <a:t>CreateContentEvent</a:t>
            </a:r>
            <a:endParaRPr lang="en-US" sz="1500" dirty="0" smtClean="0"/>
          </a:p>
          <a:p>
            <a:pPr lvl="1"/>
            <a:r>
              <a:rPr lang="en-US" sz="1500" dirty="0" err="1" smtClean="0"/>
              <a:t>CreateGroupEvent</a:t>
            </a:r>
            <a:endParaRPr lang="en-US" sz="1500" dirty="0" smtClean="0"/>
          </a:p>
          <a:p>
            <a:pPr lvl="1"/>
            <a:r>
              <a:rPr lang="en-US" sz="1500" dirty="0" err="1" smtClean="0"/>
              <a:t>CreateItemEvent</a:t>
            </a:r>
            <a:endParaRPr lang="en-US" sz="1500" dirty="0" smtClean="0"/>
          </a:p>
          <a:p>
            <a:pPr lvl="1"/>
            <a:r>
              <a:rPr lang="en-US" sz="1500" dirty="0" err="1" smtClean="0"/>
              <a:t>CreateUserEvent</a:t>
            </a:r>
            <a:endParaRPr lang="en-US" sz="1500" dirty="0" smtClean="0"/>
          </a:p>
          <a:p>
            <a:pPr lvl="1"/>
            <a:r>
              <a:rPr lang="en-US" sz="1500" dirty="0" err="1" smtClean="0"/>
              <a:t>DeleteContentEvent</a:t>
            </a:r>
            <a:endParaRPr lang="en-US" sz="1500" dirty="0" smtClean="0"/>
          </a:p>
          <a:p>
            <a:pPr lvl="1"/>
            <a:r>
              <a:rPr lang="en-US" sz="1500" dirty="0" err="1" smtClean="0"/>
              <a:t>DeleteGroupEvent</a:t>
            </a:r>
            <a:endParaRPr lang="en-US" sz="1500" dirty="0" smtClean="0"/>
          </a:p>
          <a:p>
            <a:pPr lvl="1"/>
            <a:r>
              <a:rPr lang="en-US" sz="1500" dirty="0" err="1" smtClean="0"/>
              <a:t>DeleteItemEvent</a:t>
            </a:r>
            <a:endParaRPr lang="en-US" sz="1500" dirty="0" smtClean="0"/>
          </a:p>
          <a:p>
            <a:pPr lvl="1"/>
            <a:r>
              <a:rPr lang="en-US" sz="1500" dirty="0" err="1" smtClean="0"/>
              <a:t>DeleteUserEvent</a:t>
            </a:r>
            <a:endParaRPr lang="en-US" sz="1500" dirty="0" smtClean="0"/>
          </a:p>
          <a:p>
            <a:pPr lvl="1"/>
            <a:r>
              <a:rPr lang="en-US" sz="1500" dirty="0" err="1" smtClean="0"/>
              <a:t>GroupEvent</a:t>
            </a:r>
            <a:endParaRPr lang="en-US" sz="1500" dirty="0" smtClean="0"/>
          </a:p>
          <a:p>
            <a:pPr lvl="1"/>
            <a:r>
              <a:rPr lang="en-US" sz="1500" dirty="0" err="1" smtClean="0"/>
              <a:t>GroupUserEvent</a:t>
            </a:r>
            <a:endParaRPr lang="en-US" sz="1500" dirty="0" smtClean="0"/>
          </a:p>
          <a:p>
            <a:pPr lvl="1"/>
            <a:r>
              <a:rPr lang="en-US" sz="1500" dirty="0" err="1" smtClean="0"/>
              <a:t>ItemCollectionTransformedEvent</a:t>
            </a:r>
            <a:endParaRPr lang="en-US" sz="1500" dirty="0" smtClean="0"/>
          </a:p>
          <a:p>
            <a:pPr lvl="1"/>
            <a:r>
              <a:rPr lang="en-US" sz="1500" dirty="0" err="1" smtClean="0"/>
              <a:t>ItemEvent</a:t>
            </a:r>
            <a:endParaRPr lang="en-US" sz="1500" dirty="0" smtClean="0"/>
          </a:p>
          <a:p>
            <a:pPr marL="457200" lvl="1" indent="0">
              <a:buNone/>
            </a:pPr>
            <a:r>
              <a:rPr lang="en-US" sz="2400" dirty="0" smtClean="0"/>
              <a:t> 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sz="1000" dirty="0"/>
          </a:p>
          <a:p>
            <a:pPr lvl="1"/>
            <a:r>
              <a:rPr lang="en-US" sz="1500" dirty="0" err="1" smtClean="0"/>
              <a:t>NonAuditableItemUpdateEvent</a:t>
            </a:r>
            <a:endParaRPr lang="en-US" sz="1500" dirty="0" smtClean="0"/>
          </a:p>
          <a:p>
            <a:pPr lvl="1"/>
            <a:r>
              <a:rPr lang="en-US" sz="1500" b="1" dirty="0" err="1" smtClean="0"/>
              <a:t>PublishingApproveEvent</a:t>
            </a:r>
            <a:endParaRPr lang="en-US" sz="2400" b="1" dirty="0" smtClean="0"/>
          </a:p>
          <a:p>
            <a:pPr lvl="1"/>
            <a:r>
              <a:rPr lang="en-US" sz="1500" b="1" dirty="0" err="1" smtClean="0"/>
              <a:t>PublishingCreateSetEvent</a:t>
            </a:r>
            <a:endParaRPr lang="en-US" sz="1500" b="1" dirty="0" smtClean="0"/>
          </a:p>
          <a:p>
            <a:pPr lvl="1"/>
            <a:r>
              <a:rPr lang="en-US" sz="1500" b="1" dirty="0" err="1" smtClean="0"/>
              <a:t>PublishingEvent</a:t>
            </a:r>
            <a:endParaRPr lang="en-US" sz="1500" b="1" dirty="0" smtClean="0"/>
          </a:p>
          <a:p>
            <a:pPr lvl="1"/>
            <a:r>
              <a:rPr lang="en-US" sz="1500" b="1" dirty="0" err="1" smtClean="0"/>
              <a:t>PublishingFailEvent</a:t>
            </a:r>
            <a:endParaRPr lang="en-US" sz="1500" b="1" dirty="0" smtClean="0"/>
          </a:p>
          <a:p>
            <a:pPr lvl="1"/>
            <a:r>
              <a:rPr lang="en-US" sz="1500" b="1" dirty="0" err="1" smtClean="0"/>
              <a:t>PublishingRejectEvent</a:t>
            </a:r>
            <a:endParaRPr lang="en-US" sz="1500" b="1" dirty="0" smtClean="0"/>
          </a:p>
          <a:p>
            <a:pPr lvl="1"/>
            <a:r>
              <a:rPr lang="en-US" sz="1500" dirty="0" err="1" smtClean="0"/>
              <a:t>PublishingUnlockEvent</a:t>
            </a:r>
            <a:endParaRPr lang="en-US" sz="1500" dirty="0" smtClean="0"/>
          </a:p>
          <a:p>
            <a:pPr lvl="1"/>
            <a:r>
              <a:rPr lang="en-US" sz="1500" dirty="0" err="1" smtClean="0"/>
              <a:t>RemoveAllUsersFromGroupEvent</a:t>
            </a:r>
            <a:endParaRPr lang="en-US" sz="1500" dirty="0" smtClean="0"/>
          </a:p>
          <a:p>
            <a:pPr lvl="1"/>
            <a:r>
              <a:rPr lang="en-US" sz="1500" dirty="0" err="1" smtClean="0"/>
              <a:t>RemoveUserFromGroupEvent</a:t>
            </a:r>
            <a:endParaRPr lang="en-US" sz="1500" dirty="0" smtClean="0"/>
          </a:p>
          <a:p>
            <a:pPr lvl="1"/>
            <a:r>
              <a:rPr lang="en-US" sz="1500" dirty="0" err="1" smtClean="0"/>
              <a:t>UpdateContentEvent</a:t>
            </a:r>
            <a:endParaRPr lang="en-US" sz="1500" dirty="0" smtClean="0"/>
          </a:p>
          <a:p>
            <a:pPr lvl="1"/>
            <a:r>
              <a:rPr lang="en-US" sz="1500" dirty="0" err="1" smtClean="0"/>
              <a:t>UpdateGroupEvent</a:t>
            </a:r>
            <a:endParaRPr lang="en-US" sz="1500" dirty="0" smtClean="0"/>
          </a:p>
          <a:p>
            <a:pPr lvl="1"/>
            <a:r>
              <a:rPr lang="en-US" sz="1500" dirty="0" err="1" smtClean="0"/>
              <a:t>UpdateItemEvent</a:t>
            </a:r>
            <a:endParaRPr lang="en-US" sz="1500" dirty="0" smtClean="0"/>
          </a:p>
          <a:p>
            <a:pPr lvl="1"/>
            <a:r>
              <a:rPr lang="en-US" sz="1500" dirty="0" err="1" smtClean="0"/>
              <a:t>UpdateItemListEvent</a:t>
            </a:r>
            <a:endParaRPr lang="en-US" sz="1500" dirty="0" smtClean="0"/>
          </a:p>
          <a:p>
            <a:pPr lvl="1"/>
            <a:r>
              <a:rPr lang="en-US" sz="1500" dirty="0" err="1" smtClean="0"/>
              <a:t>UpdateItemRightsEvent</a:t>
            </a:r>
            <a:endParaRPr lang="en-US" sz="1500" dirty="0"/>
          </a:p>
          <a:p>
            <a:pPr lvl="1"/>
            <a:r>
              <a:rPr lang="en-US" sz="1500" dirty="0" err="1" smtClean="0"/>
              <a:t>UpdateUserEvent</a:t>
            </a:r>
            <a:endParaRPr lang="en-US" sz="1500" dirty="0" smtClean="0"/>
          </a:p>
          <a:p>
            <a:pPr lvl="1"/>
            <a:r>
              <a:rPr lang="en-US" sz="1500" dirty="0" err="1" smtClean="0"/>
              <a:t>UrlLevelCacheRemovalEvent</a:t>
            </a:r>
            <a:endParaRPr lang="en-US" sz="1500" dirty="0" smtClean="0"/>
          </a:p>
          <a:p>
            <a:pPr lvl="1"/>
            <a:r>
              <a:rPr lang="en-US" sz="1500" dirty="0" err="1"/>
              <a:t>UserEvent</a:t>
            </a:r>
            <a:endParaRPr lang="en-US" sz="15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F59741-7650-A046-95B5-8D31235C520E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39552" y="1120775"/>
            <a:ext cx="74168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CXP will notify listeners of many </a:t>
            </a:r>
            <a:r>
              <a:rPr lang="en-US" sz="2400" dirty="0" smtClean="0"/>
              <a:t>important </a:t>
            </a:r>
            <a:r>
              <a:rPr lang="en-US" sz="2400" dirty="0"/>
              <a:t>events</a:t>
            </a:r>
            <a:r>
              <a:rPr lang="en-US" sz="2400" dirty="0" smtClean="0"/>
              <a:t>: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48686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Placeholder 20" descr="iStock_000014752176Medium.jpg"/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21" r="5721"/>
          <a:stretch>
            <a:fillRect/>
          </a:stretch>
        </p:blipFill>
        <p:spPr/>
      </p:pic>
      <p:sp>
        <p:nvSpPr>
          <p:cNvPr id="18" name="Rectangle 17"/>
          <p:cNvSpPr/>
          <p:nvPr/>
        </p:nvSpPr>
        <p:spPr>
          <a:xfrm rot="10800000" flipV="1">
            <a:off x="-10160" y="3473235"/>
            <a:ext cx="9174480" cy="1613888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Roboto Light"/>
            </a:endParaRPr>
          </a:p>
        </p:txBody>
      </p:sp>
      <p:sp>
        <p:nvSpPr>
          <p:cNvPr id="10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F59741-7650-A046-95B5-8D31235C520E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334800" y="3725999"/>
            <a:ext cx="853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rgbClr val="E5DEDC"/>
                </a:solidFill>
                <a:latin typeface="Roboto Light"/>
                <a:cs typeface="Roboto Light"/>
              </a:rPr>
              <a:t>JavaScript API</a:t>
            </a:r>
          </a:p>
        </p:txBody>
      </p:sp>
      <p:pic>
        <p:nvPicPr>
          <p:cNvPr id="7" name="Picture 6" descr="Untitled-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788" y="287861"/>
            <a:ext cx="1870948" cy="153826"/>
          </a:xfrm>
          <a:prstGeom prst="rect">
            <a:avLst/>
          </a:prstGeom>
        </p:spPr>
      </p:pic>
      <p:sp>
        <p:nvSpPr>
          <p:cNvPr id="9" name="Text Placeholder 3"/>
          <p:cNvSpPr txBox="1">
            <a:spLocks/>
          </p:cNvSpPr>
          <p:nvPr/>
        </p:nvSpPr>
        <p:spPr>
          <a:xfrm>
            <a:off x="332599" y="4451992"/>
            <a:ext cx="8535370" cy="46196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Portal APIs</a:t>
            </a:r>
          </a:p>
          <a:p>
            <a:endParaRPr lang="en-US" dirty="0"/>
          </a:p>
        </p:txBody>
      </p:sp>
      <p:sp>
        <p:nvSpPr>
          <p:cNvPr id="15" name="Text Placeholder 3"/>
          <p:cNvSpPr>
            <a:spLocks noGrp="1"/>
          </p:cNvSpPr>
          <p:nvPr/>
        </p:nvSpPr>
        <p:spPr>
          <a:xfrm>
            <a:off x="331200" y="4453200"/>
            <a:ext cx="8535370" cy="461963"/>
          </a:xfrm>
          <a:prstGeom prst="rect">
            <a:avLst/>
          </a:prstGeom>
        </p:spPr>
        <p:txBody>
          <a:bodyPr vert="horz"/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1800" kern="1200" baseline="0">
                <a:solidFill>
                  <a:schemeClr val="tx2">
                    <a:lumMod val="50000"/>
                    <a:lumOff val="50000"/>
                  </a:schemeClr>
                </a:solidFill>
                <a:latin typeface="Roboto Light"/>
                <a:ea typeface="+mn-ea"/>
                <a:cs typeface="Roboto Light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Portal APIs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9778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sz="2800" dirty="0" smtClean="0"/>
              <a:t>Foundational knowledge of APIs</a:t>
            </a:r>
          </a:p>
          <a:p>
            <a:r>
              <a:rPr lang="en-US" sz="2800" dirty="0" smtClean="0"/>
              <a:t>Understanding the REST API</a:t>
            </a:r>
          </a:p>
          <a:p>
            <a:r>
              <a:rPr lang="en-US" sz="2800" dirty="0" smtClean="0"/>
              <a:t>Awareness of the Java API</a:t>
            </a:r>
          </a:p>
          <a:p>
            <a:r>
              <a:rPr lang="en-US" sz="2800" dirty="0" smtClean="0"/>
              <a:t>Awareness of the client API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328519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Javascript API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nl-NL" dirty="0"/>
              <a:t>Javascript API is a Javascript wrapper around the REST </a:t>
            </a:r>
            <a:r>
              <a:rPr lang="nl-NL" dirty="0" smtClean="0"/>
              <a:t>API</a:t>
            </a:r>
          </a:p>
          <a:p>
            <a:endParaRPr lang="nl-NL" dirty="0"/>
          </a:p>
          <a:p>
            <a:r>
              <a:rPr lang="nl-NL" dirty="0"/>
              <a:t>b$.</a:t>
            </a:r>
            <a:r>
              <a:rPr lang="nl-NL" dirty="0" err="1" smtClean="0"/>
              <a:t>portal.loggedInUserId</a:t>
            </a:r>
            <a:r>
              <a:rPr lang="nl-NL" dirty="0" smtClean="0"/>
              <a:t> =&gt;"</a:t>
            </a:r>
            <a:r>
              <a:rPr lang="nl-NL" dirty="0" err="1" smtClean="0"/>
              <a:t>admin</a:t>
            </a:r>
            <a:r>
              <a:rPr lang="nl-NL" dirty="0" smtClean="0"/>
              <a:t>”</a:t>
            </a:r>
          </a:p>
          <a:p>
            <a:r>
              <a:rPr lang="nl-NL" dirty="0" smtClean="0"/>
              <a:t>b</a:t>
            </a:r>
            <a:r>
              <a:rPr lang="nl-NL" dirty="0"/>
              <a:t>$.</a:t>
            </a:r>
            <a:r>
              <a:rPr lang="nl-NL" dirty="0" err="1" smtClean="0"/>
              <a:t>portal.portalName</a:t>
            </a:r>
            <a:r>
              <a:rPr lang="nl-NL" dirty="0" smtClean="0"/>
              <a:t> =&gt; “training-portal”</a:t>
            </a:r>
          </a:p>
          <a:p>
            <a:r>
              <a:rPr lang="nl-NL" dirty="0" smtClean="0"/>
              <a:t>b</a:t>
            </a:r>
            <a:r>
              <a:rPr lang="nl-NL" dirty="0"/>
              <a:t>$.</a:t>
            </a:r>
            <a:r>
              <a:rPr lang="nl-NL" dirty="0" err="1" smtClean="0"/>
              <a:t>portal.config.serverRoot</a:t>
            </a:r>
            <a:r>
              <a:rPr lang="nl-NL" dirty="0" smtClean="0"/>
              <a:t> =&gt; "/</a:t>
            </a:r>
            <a:r>
              <a:rPr lang="nl-NL" dirty="0"/>
              <a:t>portalserver"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2991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Points to Remember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Language dependent and language independent APIs</a:t>
            </a:r>
          </a:p>
          <a:p>
            <a:r>
              <a:rPr lang="en-US" dirty="0" smtClean="0"/>
              <a:t>REST API</a:t>
            </a:r>
          </a:p>
          <a:p>
            <a:r>
              <a:rPr lang="en-US" dirty="0" smtClean="0"/>
              <a:t>Java API</a:t>
            </a:r>
          </a:p>
          <a:p>
            <a:r>
              <a:rPr lang="en-US" dirty="0"/>
              <a:t>C</a:t>
            </a:r>
            <a:r>
              <a:rPr lang="en-US" dirty="0" smtClean="0"/>
              <a:t>lient API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5361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F59741-7650-A046-95B5-8D31235C520E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1163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F59741-7650-A046-95B5-8D31235C520E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Portal APIs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1265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 smtClean="0"/>
              <a:t>API = Application Programming Interface</a:t>
            </a:r>
          </a:p>
          <a:p>
            <a:pPr lvl="1"/>
            <a:r>
              <a:rPr lang="en-US" dirty="0"/>
              <a:t>A specification intended to be used as an interface by software components to communicate with each other</a:t>
            </a:r>
          </a:p>
          <a:p>
            <a:pPr lvl="1"/>
            <a:r>
              <a:rPr lang="en-US" dirty="0"/>
              <a:t>An API may include specifications for routines, data structures, object classes, and </a:t>
            </a:r>
            <a:r>
              <a:rPr lang="en-US" dirty="0" smtClean="0"/>
              <a:t>variables</a:t>
            </a:r>
          </a:p>
          <a:p>
            <a:r>
              <a:rPr lang="en-US" dirty="0" smtClean="0"/>
              <a:t>An API can be:</a:t>
            </a:r>
          </a:p>
          <a:p>
            <a:pPr lvl="1"/>
            <a:r>
              <a:rPr lang="en-US" dirty="0" smtClean="0"/>
              <a:t>language dependent (e.g. Java, </a:t>
            </a:r>
            <a:r>
              <a:rPr lang="en-US" dirty="0" err="1" smtClean="0"/>
              <a:t>Javascript</a:t>
            </a:r>
            <a:r>
              <a:rPr lang="en-US" dirty="0" smtClean="0"/>
              <a:t>)</a:t>
            </a:r>
          </a:p>
          <a:p>
            <a:pPr lvl="1"/>
            <a:r>
              <a:rPr lang="en-US" dirty="0"/>
              <a:t>l</a:t>
            </a:r>
            <a:r>
              <a:rPr lang="en-US" dirty="0" smtClean="0"/>
              <a:t>anguage independent</a:t>
            </a:r>
          </a:p>
          <a:p>
            <a:pPr lvl="2"/>
            <a:r>
              <a:rPr lang="en-US" dirty="0" smtClean="0"/>
              <a:t>Can be called from several programming languages</a:t>
            </a:r>
          </a:p>
          <a:p>
            <a:pPr lvl="2"/>
            <a:r>
              <a:rPr lang="en-US" dirty="0" smtClean="0"/>
              <a:t>Service-oriented APIs (REST, SOAP)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7566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CXP APIs</a:t>
            </a:r>
            <a:endParaRPr lang="en-US" dirty="0"/>
          </a:p>
        </p:txBody>
      </p:sp>
      <p:sp>
        <p:nvSpPr>
          <p:cNvPr id="41" name="Rectangle 40"/>
          <p:cNvSpPr/>
          <p:nvPr/>
        </p:nvSpPr>
        <p:spPr bwMode="auto">
          <a:xfrm>
            <a:off x="6304211" y="4248890"/>
            <a:ext cx="2255131" cy="478454"/>
          </a:xfrm>
          <a:custGeom>
            <a:avLst/>
            <a:gdLst>
              <a:gd name="connsiteX0" fmla="*/ 0 w 2212600"/>
              <a:gd name="connsiteY0" fmla="*/ 0 h 446557"/>
              <a:gd name="connsiteX1" fmla="*/ 2212600 w 2212600"/>
              <a:gd name="connsiteY1" fmla="*/ 0 h 446557"/>
              <a:gd name="connsiteX2" fmla="*/ 2212600 w 2212600"/>
              <a:gd name="connsiteY2" fmla="*/ 446557 h 446557"/>
              <a:gd name="connsiteX3" fmla="*/ 0 w 2212600"/>
              <a:gd name="connsiteY3" fmla="*/ 446557 h 446557"/>
              <a:gd name="connsiteX4" fmla="*/ 0 w 2212600"/>
              <a:gd name="connsiteY4" fmla="*/ 0 h 446557"/>
              <a:gd name="connsiteX0" fmla="*/ 0 w 2255131"/>
              <a:gd name="connsiteY0" fmla="*/ 31897 h 478454"/>
              <a:gd name="connsiteX1" fmla="*/ 2255131 w 2255131"/>
              <a:gd name="connsiteY1" fmla="*/ 0 h 478454"/>
              <a:gd name="connsiteX2" fmla="*/ 2212600 w 2255131"/>
              <a:gd name="connsiteY2" fmla="*/ 478454 h 478454"/>
              <a:gd name="connsiteX3" fmla="*/ 0 w 2255131"/>
              <a:gd name="connsiteY3" fmla="*/ 478454 h 478454"/>
              <a:gd name="connsiteX4" fmla="*/ 0 w 2255131"/>
              <a:gd name="connsiteY4" fmla="*/ 31897 h 478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55131" h="478454">
                <a:moveTo>
                  <a:pt x="0" y="31897"/>
                </a:moveTo>
                <a:lnTo>
                  <a:pt x="2255131" y="0"/>
                </a:lnTo>
                <a:lnTo>
                  <a:pt x="2212600" y="478454"/>
                </a:lnTo>
                <a:lnTo>
                  <a:pt x="0" y="478454"/>
                </a:lnTo>
                <a:lnTo>
                  <a:pt x="0" y="31897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lIns="64301" tIns="32150" rIns="64301" bIns="32150" anchor="ctr" anchorCtr="1"/>
          <a:lstStyle/>
          <a:p>
            <a:pPr defTabSz="315922">
              <a:defRPr/>
            </a:pPr>
            <a:r>
              <a:rPr lang="en-US" sz="1400" dirty="0">
                <a:latin typeface="Roboto Light" pitchFamily="2" charset="0"/>
                <a:ea typeface="Roboto Light" pitchFamily="2" charset="0"/>
              </a:rPr>
              <a:t>Server Side Logic</a:t>
            </a:r>
            <a:endParaRPr lang="nl-NL" sz="1400" dirty="0">
              <a:latin typeface="Roboto Light" pitchFamily="2" charset="0"/>
              <a:ea typeface="Roboto Light" pitchFamily="2" charset="0"/>
            </a:endParaRPr>
          </a:p>
        </p:txBody>
      </p:sp>
      <p:cxnSp>
        <p:nvCxnSpPr>
          <p:cNvPr id="45" name="Straight Arrow Connector 22"/>
          <p:cNvCxnSpPr>
            <a:cxnSpLocks noChangeShapeType="1"/>
          </p:cNvCxnSpPr>
          <p:nvPr/>
        </p:nvCxnSpPr>
        <p:spPr bwMode="auto">
          <a:xfrm flipV="1">
            <a:off x="3838199" y="3977128"/>
            <a:ext cx="0" cy="303659"/>
          </a:xfrm>
          <a:prstGeom prst="straightConnector1">
            <a:avLst/>
          </a:prstGeom>
          <a:noFill/>
          <a:ln w="28575">
            <a:noFill/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6" name="Straight Arrow Connector 25"/>
          <p:cNvCxnSpPr>
            <a:cxnSpLocks noChangeShapeType="1"/>
          </p:cNvCxnSpPr>
          <p:nvPr/>
        </p:nvCxnSpPr>
        <p:spPr bwMode="auto">
          <a:xfrm flipH="1">
            <a:off x="2572261" y="3977128"/>
            <a:ext cx="0" cy="303659"/>
          </a:xfrm>
          <a:prstGeom prst="straightConnector1">
            <a:avLst/>
          </a:prstGeom>
          <a:noFill/>
          <a:ln w="28575">
            <a:noFill/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7" name="Straight Arrow Connector 29"/>
          <p:cNvCxnSpPr>
            <a:cxnSpLocks noChangeShapeType="1"/>
          </p:cNvCxnSpPr>
          <p:nvPr/>
        </p:nvCxnSpPr>
        <p:spPr bwMode="auto">
          <a:xfrm flipV="1">
            <a:off x="3838199" y="4736275"/>
            <a:ext cx="0" cy="303659"/>
          </a:xfrm>
          <a:prstGeom prst="straightConnector1">
            <a:avLst/>
          </a:prstGeom>
          <a:noFill/>
          <a:ln w="28575">
            <a:noFill/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8" name="Straight Arrow Connector 30"/>
          <p:cNvCxnSpPr>
            <a:cxnSpLocks noChangeShapeType="1"/>
          </p:cNvCxnSpPr>
          <p:nvPr/>
        </p:nvCxnSpPr>
        <p:spPr bwMode="auto">
          <a:xfrm flipH="1">
            <a:off x="2572261" y="4736275"/>
            <a:ext cx="0" cy="303659"/>
          </a:xfrm>
          <a:prstGeom prst="straightConnector1">
            <a:avLst/>
          </a:prstGeom>
          <a:noFill/>
          <a:ln w="28575">
            <a:noFill/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9" name="Straight Arrow Connector 31"/>
          <p:cNvCxnSpPr>
            <a:cxnSpLocks noChangeShapeType="1"/>
          </p:cNvCxnSpPr>
          <p:nvPr/>
        </p:nvCxnSpPr>
        <p:spPr bwMode="auto">
          <a:xfrm flipV="1">
            <a:off x="2456161" y="3268219"/>
            <a:ext cx="0" cy="303659"/>
          </a:xfrm>
          <a:prstGeom prst="straightConnector1">
            <a:avLst/>
          </a:prstGeom>
          <a:noFill/>
          <a:ln w="28575">
            <a:noFill/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0" name="Straight Arrow Connector 32"/>
          <p:cNvCxnSpPr>
            <a:cxnSpLocks noChangeShapeType="1"/>
          </p:cNvCxnSpPr>
          <p:nvPr/>
        </p:nvCxnSpPr>
        <p:spPr bwMode="auto">
          <a:xfrm flipH="1">
            <a:off x="1190224" y="3268219"/>
            <a:ext cx="0" cy="303659"/>
          </a:xfrm>
          <a:prstGeom prst="straightConnector1">
            <a:avLst/>
          </a:prstGeom>
          <a:noFill/>
          <a:ln w="28575">
            <a:noFill/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1" name="Straight Arrow Connector 33"/>
          <p:cNvCxnSpPr>
            <a:cxnSpLocks noChangeShapeType="1"/>
          </p:cNvCxnSpPr>
          <p:nvPr/>
        </p:nvCxnSpPr>
        <p:spPr bwMode="auto">
          <a:xfrm flipV="1">
            <a:off x="5661194" y="3268219"/>
            <a:ext cx="0" cy="303659"/>
          </a:xfrm>
          <a:prstGeom prst="straightConnector1">
            <a:avLst/>
          </a:prstGeom>
          <a:noFill/>
          <a:ln w="28575">
            <a:noFill/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2" name="Straight Arrow Connector 34"/>
          <p:cNvCxnSpPr>
            <a:cxnSpLocks noChangeShapeType="1"/>
          </p:cNvCxnSpPr>
          <p:nvPr/>
        </p:nvCxnSpPr>
        <p:spPr bwMode="auto">
          <a:xfrm flipH="1">
            <a:off x="4395257" y="3268219"/>
            <a:ext cx="0" cy="303659"/>
          </a:xfrm>
          <a:prstGeom prst="straightConnector1">
            <a:avLst/>
          </a:prstGeom>
          <a:noFill/>
          <a:ln w="28575">
            <a:noFill/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3" name="Straight Arrow Connector 35"/>
          <p:cNvCxnSpPr>
            <a:cxnSpLocks noChangeShapeType="1"/>
          </p:cNvCxnSpPr>
          <p:nvPr/>
        </p:nvCxnSpPr>
        <p:spPr bwMode="auto">
          <a:xfrm flipV="1">
            <a:off x="8041246" y="3268219"/>
            <a:ext cx="0" cy="303659"/>
          </a:xfrm>
          <a:prstGeom prst="straightConnector1">
            <a:avLst/>
          </a:prstGeom>
          <a:noFill/>
          <a:ln w="28575">
            <a:noFill/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4" name="Straight Arrow Connector 36"/>
          <p:cNvCxnSpPr>
            <a:cxnSpLocks noChangeShapeType="1"/>
          </p:cNvCxnSpPr>
          <p:nvPr/>
        </p:nvCxnSpPr>
        <p:spPr bwMode="auto">
          <a:xfrm flipH="1">
            <a:off x="6775309" y="3268219"/>
            <a:ext cx="0" cy="303659"/>
          </a:xfrm>
          <a:prstGeom prst="straightConnector1">
            <a:avLst/>
          </a:prstGeom>
          <a:noFill/>
          <a:ln w="28575">
            <a:noFill/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5" name="Straight Arrow Connector 37"/>
          <p:cNvCxnSpPr>
            <a:cxnSpLocks noChangeShapeType="1"/>
          </p:cNvCxnSpPr>
          <p:nvPr/>
        </p:nvCxnSpPr>
        <p:spPr bwMode="auto">
          <a:xfrm>
            <a:off x="3737728" y="2764726"/>
            <a:ext cx="0" cy="807152"/>
          </a:xfrm>
          <a:prstGeom prst="straightConnector1">
            <a:avLst/>
          </a:prstGeom>
          <a:noFill/>
          <a:ln w="28575">
            <a:noFill/>
            <a:round/>
            <a:headEnd type="arrow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7" name="Straight Arrow Connector 47"/>
          <p:cNvCxnSpPr>
            <a:cxnSpLocks noChangeShapeType="1"/>
          </p:cNvCxnSpPr>
          <p:nvPr/>
        </p:nvCxnSpPr>
        <p:spPr bwMode="auto">
          <a:xfrm flipH="1">
            <a:off x="5610958" y="4382379"/>
            <a:ext cx="693252" cy="0"/>
          </a:xfrm>
          <a:prstGeom prst="straightConnector1">
            <a:avLst/>
          </a:prstGeom>
          <a:noFill/>
          <a:ln w="28575">
            <a:noFill/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8" name="Straight Arrow Connector 50"/>
          <p:cNvCxnSpPr>
            <a:cxnSpLocks noChangeShapeType="1"/>
          </p:cNvCxnSpPr>
          <p:nvPr/>
        </p:nvCxnSpPr>
        <p:spPr bwMode="auto">
          <a:xfrm>
            <a:off x="5610958" y="4635800"/>
            <a:ext cx="693252" cy="0"/>
          </a:xfrm>
          <a:prstGeom prst="straightConnector1">
            <a:avLst/>
          </a:prstGeom>
          <a:noFill/>
          <a:ln w="28575">
            <a:noFill/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9" name="Straight Arrow Connector 58"/>
          <p:cNvCxnSpPr>
            <a:cxnSpLocks noChangeShapeType="1"/>
          </p:cNvCxnSpPr>
          <p:nvPr/>
        </p:nvCxnSpPr>
        <p:spPr bwMode="auto">
          <a:xfrm flipH="1" flipV="1">
            <a:off x="3838199" y="4504065"/>
            <a:ext cx="2821010" cy="992473"/>
          </a:xfrm>
          <a:prstGeom prst="straightConnector1">
            <a:avLst/>
          </a:prstGeom>
          <a:noFill/>
          <a:ln w="57150">
            <a:noFill/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60" name="Straight Arrow Connector 59"/>
          <p:cNvCxnSpPr>
            <a:cxnSpLocks noChangeShapeType="1"/>
          </p:cNvCxnSpPr>
          <p:nvPr/>
        </p:nvCxnSpPr>
        <p:spPr bwMode="auto">
          <a:xfrm flipH="1" flipV="1">
            <a:off x="2861396" y="3252590"/>
            <a:ext cx="3797813" cy="2243949"/>
          </a:xfrm>
          <a:prstGeom prst="straightConnector1">
            <a:avLst/>
          </a:prstGeom>
          <a:noFill/>
          <a:ln w="57150">
            <a:noFill/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61" name="TextBox 60"/>
          <p:cNvSpPr txBox="1">
            <a:spLocks noChangeArrowheads="1"/>
          </p:cNvSpPr>
          <p:nvPr/>
        </p:nvSpPr>
        <p:spPr bwMode="auto">
          <a:xfrm>
            <a:off x="6390751" y="5593229"/>
            <a:ext cx="2083104" cy="5838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4301" tIns="32150" rIns="64301" bIns="32150">
            <a:spAutoFit/>
          </a:bodyPr>
          <a:lstStyle>
            <a:lvl1pPr eaLnBrk="0" hangingPunct="0">
              <a:defRPr sz="4200">
                <a:solidFill>
                  <a:schemeClr val="bg1"/>
                </a:solidFill>
                <a:latin typeface="Gill Sans" charset="0"/>
                <a:ea typeface="MS PGothic" pitchFamily="34" charset="-128"/>
              </a:defRPr>
            </a:lvl1pPr>
            <a:lvl2pPr marL="742950" indent="-285750" eaLnBrk="0" hangingPunct="0">
              <a:defRPr sz="4200">
                <a:solidFill>
                  <a:schemeClr val="bg1"/>
                </a:solidFill>
                <a:latin typeface="Gill Sans" charset="0"/>
                <a:ea typeface="MS PGothic" pitchFamily="34" charset="-128"/>
              </a:defRPr>
            </a:lvl2pPr>
            <a:lvl3pPr marL="1143000" indent="-228600" eaLnBrk="0" hangingPunct="0">
              <a:defRPr sz="4200">
                <a:solidFill>
                  <a:schemeClr val="bg1"/>
                </a:solidFill>
                <a:latin typeface="Gill Sans" charset="0"/>
                <a:ea typeface="MS PGothic" pitchFamily="34" charset="-128"/>
              </a:defRPr>
            </a:lvl3pPr>
            <a:lvl4pPr marL="1600200" indent="-228600" eaLnBrk="0" hangingPunct="0">
              <a:defRPr sz="4200">
                <a:solidFill>
                  <a:schemeClr val="bg1"/>
                </a:solidFill>
                <a:latin typeface="Gill Sans" charset="0"/>
                <a:ea typeface="MS PGothic" pitchFamily="34" charset="-128"/>
              </a:defRPr>
            </a:lvl4pPr>
            <a:lvl5pPr marL="2057400" indent="-228600" eaLnBrk="0" hangingPunct="0">
              <a:defRPr sz="4200">
                <a:solidFill>
                  <a:schemeClr val="bg1"/>
                </a:solidFill>
                <a:latin typeface="Gill Sans" charset="0"/>
                <a:ea typeface="MS PGothic" pitchFamily="34" charset="-128"/>
              </a:defRPr>
            </a:lvl5pPr>
            <a:lvl6pPr marL="2514600" indent="-228600" algn="ctr" defTabSz="447675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4200">
                <a:solidFill>
                  <a:schemeClr val="bg1"/>
                </a:solidFill>
                <a:latin typeface="Gill Sans" charset="0"/>
                <a:ea typeface="MS PGothic" pitchFamily="34" charset="-128"/>
              </a:defRPr>
            </a:lvl6pPr>
            <a:lvl7pPr marL="2971800" indent="-228600" algn="ctr" defTabSz="447675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4200">
                <a:solidFill>
                  <a:schemeClr val="bg1"/>
                </a:solidFill>
                <a:latin typeface="Gill Sans" charset="0"/>
                <a:ea typeface="MS PGothic" pitchFamily="34" charset="-128"/>
              </a:defRPr>
            </a:lvl7pPr>
            <a:lvl8pPr marL="3429000" indent="-228600" algn="ctr" defTabSz="447675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4200">
                <a:solidFill>
                  <a:schemeClr val="bg1"/>
                </a:solidFill>
                <a:latin typeface="Gill Sans" charset="0"/>
                <a:ea typeface="MS PGothic" pitchFamily="34" charset="-128"/>
              </a:defRPr>
            </a:lvl8pPr>
            <a:lvl9pPr marL="3886200" indent="-228600" algn="ctr" defTabSz="447675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4200">
                <a:solidFill>
                  <a:schemeClr val="bg1"/>
                </a:solidFill>
                <a:latin typeface="Gill Sans" charset="0"/>
                <a:ea typeface="MS PGothic" pitchFamily="34" charset="-128"/>
              </a:defRPr>
            </a:lvl9pPr>
          </a:lstStyle>
          <a:p>
            <a:pPr algn="ctr" eaLnBrk="1" hangingPunct="1"/>
            <a:r>
              <a:rPr lang="en-US" sz="1700" b="1" dirty="0">
                <a:solidFill>
                  <a:schemeClr val="tx1"/>
                </a:solidFill>
                <a:latin typeface="Roboto Black" pitchFamily="2" charset="0"/>
                <a:ea typeface="Roboto Black" pitchFamily="2" charset="0"/>
              </a:rPr>
              <a:t>Language dependent APIs</a:t>
            </a:r>
            <a:endParaRPr lang="nl-NL" sz="1700" b="1" dirty="0">
              <a:solidFill>
                <a:schemeClr val="tx1"/>
              </a:solidFill>
              <a:latin typeface="Roboto Black" pitchFamily="2" charset="0"/>
              <a:ea typeface="Roboto Black" pitchFamily="2" charset="0"/>
            </a:endParaRPr>
          </a:p>
        </p:txBody>
      </p:sp>
      <p:sp>
        <p:nvSpPr>
          <p:cNvPr id="62" name="TextBox 61"/>
          <p:cNvSpPr txBox="1">
            <a:spLocks noChangeArrowheads="1"/>
          </p:cNvSpPr>
          <p:nvPr/>
        </p:nvSpPr>
        <p:spPr bwMode="auto">
          <a:xfrm>
            <a:off x="5768946" y="1245149"/>
            <a:ext cx="2083104" cy="5838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4301" tIns="32150" rIns="64301" bIns="32150">
            <a:spAutoFit/>
          </a:bodyPr>
          <a:lstStyle>
            <a:defPPr>
              <a:defRPr lang="en-US"/>
            </a:defPPr>
            <a:lvl1pPr>
              <a:defRPr sz="1700" b="1">
                <a:latin typeface="Roboto Black" pitchFamily="2" charset="0"/>
                <a:ea typeface="Roboto Black" pitchFamily="2" charset="0"/>
              </a:defRPr>
            </a:lvl1pPr>
            <a:lvl2pPr marL="742950" indent="-285750" eaLnBrk="0" hangingPunct="0">
              <a:defRPr sz="4200">
                <a:solidFill>
                  <a:schemeClr val="bg1"/>
                </a:solidFill>
                <a:latin typeface="Gill Sans" charset="0"/>
                <a:ea typeface="MS PGothic" pitchFamily="34" charset="-128"/>
              </a:defRPr>
            </a:lvl2pPr>
            <a:lvl3pPr marL="1143000" indent="-228600" eaLnBrk="0" hangingPunct="0">
              <a:defRPr sz="4200">
                <a:solidFill>
                  <a:schemeClr val="bg1"/>
                </a:solidFill>
                <a:latin typeface="Gill Sans" charset="0"/>
                <a:ea typeface="MS PGothic" pitchFamily="34" charset="-128"/>
              </a:defRPr>
            </a:lvl3pPr>
            <a:lvl4pPr marL="1600200" indent="-228600" eaLnBrk="0" hangingPunct="0">
              <a:defRPr sz="4200">
                <a:solidFill>
                  <a:schemeClr val="bg1"/>
                </a:solidFill>
                <a:latin typeface="Gill Sans" charset="0"/>
                <a:ea typeface="MS PGothic" pitchFamily="34" charset="-128"/>
              </a:defRPr>
            </a:lvl4pPr>
            <a:lvl5pPr marL="2057400" indent="-228600" eaLnBrk="0" hangingPunct="0">
              <a:defRPr sz="4200">
                <a:solidFill>
                  <a:schemeClr val="bg1"/>
                </a:solidFill>
                <a:latin typeface="Gill Sans" charset="0"/>
                <a:ea typeface="MS PGothic" pitchFamily="34" charset="-128"/>
              </a:defRPr>
            </a:lvl5pPr>
            <a:lvl6pPr marL="2514600" indent="-228600" algn="ctr" defTabSz="447675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4200">
                <a:solidFill>
                  <a:schemeClr val="bg1"/>
                </a:solidFill>
                <a:latin typeface="Gill Sans" charset="0"/>
                <a:ea typeface="MS PGothic" pitchFamily="34" charset="-128"/>
              </a:defRPr>
            </a:lvl6pPr>
            <a:lvl7pPr marL="2971800" indent="-228600" algn="ctr" defTabSz="447675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4200">
                <a:solidFill>
                  <a:schemeClr val="bg1"/>
                </a:solidFill>
                <a:latin typeface="Gill Sans" charset="0"/>
                <a:ea typeface="MS PGothic" pitchFamily="34" charset="-128"/>
              </a:defRPr>
            </a:lvl7pPr>
            <a:lvl8pPr marL="3429000" indent="-228600" algn="ctr" defTabSz="447675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4200">
                <a:solidFill>
                  <a:schemeClr val="bg1"/>
                </a:solidFill>
                <a:latin typeface="Gill Sans" charset="0"/>
                <a:ea typeface="MS PGothic" pitchFamily="34" charset="-128"/>
              </a:defRPr>
            </a:lvl8pPr>
            <a:lvl9pPr marL="3886200" indent="-228600" algn="ctr" defTabSz="447675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4200">
                <a:solidFill>
                  <a:schemeClr val="bg1"/>
                </a:solidFill>
                <a:latin typeface="Gill Sans" charset="0"/>
                <a:ea typeface="MS PGothic" pitchFamily="34" charset="-128"/>
              </a:defRPr>
            </a:lvl9pPr>
          </a:lstStyle>
          <a:p>
            <a:pPr algn="ctr"/>
            <a:r>
              <a:rPr lang="en-US" dirty="0"/>
              <a:t>Language independent API</a:t>
            </a:r>
            <a:endParaRPr lang="nl-NL" dirty="0"/>
          </a:p>
        </p:txBody>
      </p:sp>
      <p:cxnSp>
        <p:nvCxnSpPr>
          <p:cNvPr id="63" name="Straight Arrow Connector 62"/>
          <p:cNvCxnSpPr>
            <a:cxnSpLocks noChangeShapeType="1"/>
            <a:stCxn id="62" idx="2"/>
          </p:cNvCxnSpPr>
          <p:nvPr/>
        </p:nvCxnSpPr>
        <p:spPr bwMode="auto">
          <a:xfrm flipH="1">
            <a:off x="5971005" y="1829023"/>
            <a:ext cx="839493" cy="1922428"/>
          </a:xfrm>
          <a:prstGeom prst="straightConnector1">
            <a:avLst/>
          </a:prstGeom>
          <a:noFill/>
          <a:ln w="57150">
            <a:noFill/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67" name="Straight Arrow Connector 22"/>
          <p:cNvCxnSpPr>
            <a:cxnSpLocks noChangeShapeType="1"/>
          </p:cNvCxnSpPr>
          <p:nvPr/>
        </p:nvCxnSpPr>
        <p:spPr bwMode="auto">
          <a:xfrm flipV="1">
            <a:off x="3990599" y="3977127"/>
            <a:ext cx="0" cy="276903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68" name="Straight Arrow Connector 25"/>
          <p:cNvCxnSpPr>
            <a:cxnSpLocks noChangeShapeType="1"/>
          </p:cNvCxnSpPr>
          <p:nvPr/>
        </p:nvCxnSpPr>
        <p:spPr bwMode="auto">
          <a:xfrm flipH="1">
            <a:off x="2725783" y="3977127"/>
            <a:ext cx="659" cy="290073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69" name="Straight Arrow Connector 29"/>
          <p:cNvCxnSpPr>
            <a:cxnSpLocks noChangeShapeType="1"/>
          </p:cNvCxnSpPr>
          <p:nvPr/>
        </p:nvCxnSpPr>
        <p:spPr bwMode="auto">
          <a:xfrm flipV="1">
            <a:off x="3990599" y="4726934"/>
            <a:ext cx="0" cy="303659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70" name="Straight Arrow Connector 30"/>
          <p:cNvCxnSpPr>
            <a:cxnSpLocks noChangeShapeType="1"/>
          </p:cNvCxnSpPr>
          <p:nvPr/>
        </p:nvCxnSpPr>
        <p:spPr bwMode="auto">
          <a:xfrm flipH="1">
            <a:off x="2724661" y="4726933"/>
            <a:ext cx="0" cy="303659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73" name="Straight Arrow Connector 33"/>
          <p:cNvCxnSpPr>
            <a:cxnSpLocks noChangeShapeType="1"/>
          </p:cNvCxnSpPr>
          <p:nvPr/>
        </p:nvCxnSpPr>
        <p:spPr bwMode="auto">
          <a:xfrm flipV="1">
            <a:off x="5607952" y="3356992"/>
            <a:ext cx="0" cy="188129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74" name="Straight Arrow Connector 34"/>
          <p:cNvCxnSpPr>
            <a:cxnSpLocks noChangeShapeType="1"/>
          </p:cNvCxnSpPr>
          <p:nvPr/>
        </p:nvCxnSpPr>
        <p:spPr bwMode="auto">
          <a:xfrm>
            <a:off x="4547657" y="3356992"/>
            <a:ext cx="0" cy="188128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75" name="Straight Arrow Connector 35"/>
          <p:cNvCxnSpPr>
            <a:cxnSpLocks noChangeShapeType="1"/>
          </p:cNvCxnSpPr>
          <p:nvPr/>
        </p:nvCxnSpPr>
        <p:spPr bwMode="auto">
          <a:xfrm flipV="1">
            <a:off x="8193646" y="3356992"/>
            <a:ext cx="0" cy="18813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76" name="Straight Arrow Connector 36"/>
          <p:cNvCxnSpPr>
            <a:cxnSpLocks noChangeShapeType="1"/>
          </p:cNvCxnSpPr>
          <p:nvPr/>
        </p:nvCxnSpPr>
        <p:spPr bwMode="auto">
          <a:xfrm>
            <a:off x="6930612" y="3351187"/>
            <a:ext cx="0" cy="188128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77" name="Straight Arrow Connector 37"/>
          <p:cNvCxnSpPr>
            <a:cxnSpLocks noChangeShapeType="1"/>
          </p:cNvCxnSpPr>
          <p:nvPr/>
        </p:nvCxnSpPr>
        <p:spPr bwMode="auto">
          <a:xfrm>
            <a:off x="3890128" y="3065593"/>
            <a:ext cx="0" cy="47952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78" name="Straight Arrow Connector 47"/>
          <p:cNvCxnSpPr>
            <a:cxnSpLocks noChangeShapeType="1"/>
          </p:cNvCxnSpPr>
          <p:nvPr/>
        </p:nvCxnSpPr>
        <p:spPr bwMode="auto">
          <a:xfrm flipH="1">
            <a:off x="5670820" y="4382379"/>
            <a:ext cx="633390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79" name="Straight Arrow Connector 50"/>
          <p:cNvCxnSpPr>
            <a:cxnSpLocks noChangeShapeType="1"/>
          </p:cNvCxnSpPr>
          <p:nvPr/>
        </p:nvCxnSpPr>
        <p:spPr bwMode="auto">
          <a:xfrm>
            <a:off x="5610958" y="4595284"/>
            <a:ext cx="693252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7" name="Rectangle 36"/>
          <p:cNvSpPr/>
          <p:nvPr/>
        </p:nvSpPr>
        <p:spPr bwMode="auto">
          <a:xfrm>
            <a:off x="798387" y="5008036"/>
            <a:ext cx="4872433" cy="640332"/>
          </a:xfrm>
          <a:custGeom>
            <a:avLst/>
            <a:gdLst>
              <a:gd name="connsiteX0" fmla="*/ 0 w 4819270"/>
              <a:gd name="connsiteY0" fmla="*/ 0 h 608434"/>
              <a:gd name="connsiteX1" fmla="*/ 4819270 w 4819270"/>
              <a:gd name="connsiteY1" fmla="*/ 0 h 608434"/>
              <a:gd name="connsiteX2" fmla="*/ 4819270 w 4819270"/>
              <a:gd name="connsiteY2" fmla="*/ 608434 h 608434"/>
              <a:gd name="connsiteX3" fmla="*/ 0 w 4819270"/>
              <a:gd name="connsiteY3" fmla="*/ 608434 h 608434"/>
              <a:gd name="connsiteX4" fmla="*/ 0 w 4819270"/>
              <a:gd name="connsiteY4" fmla="*/ 0 h 608434"/>
              <a:gd name="connsiteX0" fmla="*/ 0 w 4872433"/>
              <a:gd name="connsiteY0" fmla="*/ 31898 h 640332"/>
              <a:gd name="connsiteX1" fmla="*/ 4872433 w 4872433"/>
              <a:gd name="connsiteY1" fmla="*/ 0 h 640332"/>
              <a:gd name="connsiteX2" fmla="*/ 4819270 w 4872433"/>
              <a:gd name="connsiteY2" fmla="*/ 640332 h 640332"/>
              <a:gd name="connsiteX3" fmla="*/ 0 w 4872433"/>
              <a:gd name="connsiteY3" fmla="*/ 640332 h 640332"/>
              <a:gd name="connsiteX4" fmla="*/ 0 w 4872433"/>
              <a:gd name="connsiteY4" fmla="*/ 31898 h 640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72433" h="640332">
                <a:moveTo>
                  <a:pt x="0" y="31898"/>
                </a:moveTo>
                <a:lnTo>
                  <a:pt x="4872433" y="0"/>
                </a:lnTo>
                <a:lnTo>
                  <a:pt x="4819270" y="640332"/>
                </a:lnTo>
                <a:lnTo>
                  <a:pt x="0" y="640332"/>
                </a:lnTo>
                <a:lnTo>
                  <a:pt x="0" y="31898"/>
                </a:lnTo>
                <a:close/>
              </a:path>
            </a:pathLst>
          </a:custGeom>
          <a:solidFill>
            <a:schemeClr val="tx2">
              <a:lumMod val="50000"/>
              <a:lumOff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lIns="64301" tIns="32150" rIns="64301" bIns="32150" anchor="ctr" anchorCtr="1"/>
          <a:lstStyle/>
          <a:p>
            <a:pPr defTabSz="315922">
              <a:defRPr/>
            </a:pPr>
            <a:r>
              <a:rPr lang="en-US" sz="2000" dirty="0">
                <a:latin typeface="Roboto Light" pitchFamily="2" charset="0"/>
                <a:ea typeface="Roboto Light" pitchFamily="2" charset="0"/>
              </a:rPr>
              <a:t>Portal Server</a:t>
            </a:r>
            <a:endParaRPr lang="nl-NL" sz="2000" dirty="0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38" name="Rectangle 7"/>
          <p:cNvSpPr>
            <a:spLocks noChangeArrowheads="1"/>
          </p:cNvSpPr>
          <p:nvPr/>
        </p:nvSpPr>
        <p:spPr bwMode="auto">
          <a:xfrm>
            <a:off x="773826" y="4238257"/>
            <a:ext cx="4928891" cy="489087"/>
          </a:xfrm>
          <a:custGeom>
            <a:avLst/>
            <a:gdLst>
              <a:gd name="connsiteX0" fmla="*/ 0 w 4843830"/>
              <a:gd name="connsiteY0" fmla="*/ 0 h 446557"/>
              <a:gd name="connsiteX1" fmla="*/ 4843830 w 4843830"/>
              <a:gd name="connsiteY1" fmla="*/ 0 h 446557"/>
              <a:gd name="connsiteX2" fmla="*/ 4843830 w 4843830"/>
              <a:gd name="connsiteY2" fmla="*/ 446557 h 446557"/>
              <a:gd name="connsiteX3" fmla="*/ 0 w 4843830"/>
              <a:gd name="connsiteY3" fmla="*/ 446557 h 446557"/>
              <a:gd name="connsiteX4" fmla="*/ 0 w 4843830"/>
              <a:gd name="connsiteY4" fmla="*/ 0 h 446557"/>
              <a:gd name="connsiteX0" fmla="*/ 0 w 4928891"/>
              <a:gd name="connsiteY0" fmla="*/ 42530 h 489087"/>
              <a:gd name="connsiteX1" fmla="*/ 4928891 w 4928891"/>
              <a:gd name="connsiteY1" fmla="*/ 0 h 489087"/>
              <a:gd name="connsiteX2" fmla="*/ 4843830 w 4928891"/>
              <a:gd name="connsiteY2" fmla="*/ 489087 h 489087"/>
              <a:gd name="connsiteX3" fmla="*/ 0 w 4928891"/>
              <a:gd name="connsiteY3" fmla="*/ 489087 h 489087"/>
              <a:gd name="connsiteX4" fmla="*/ 0 w 4928891"/>
              <a:gd name="connsiteY4" fmla="*/ 42530 h 489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28891" h="489087">
                <a:moveTo>
                  <a:pt x="0" y="42530"/>
                </a:moveTo>
                <a:lnTo>
                  <a:pt x="4928891" y="0"/>
                </a:lnTo>
                <a:lnTo>
                  <a:pt x="4843830" y="489087"/>
                </a:lnTo>
                <a:lnTo>
                  <a:pt x="0" y="489087"/>
                </a:lnTo>
                <a:lnTo>
                  <a:pt x="0" y="42530"/>
                </a:lnTo>
                <a:close/>
              </a:path>
            </a:pathLst>
          </a:custGeom>
          <a:solidFill>
            <a:schemeClr val="accent4"/>
          </a:solidFill>
          <a:ln w="9525">
            <a:noFill/>
            <a:round/>
            <a:headEnd/>
            <a:tailEnd/>
          </a:ln>
        </p:spPr>
        <p:txBody>
          <a:bodyPr lIns="64301" tIns="32150" rIns="64301" bIns="32150" anchor="ctr" anchorCtr="1"/>
          <a:lstStyle/>
          <a:p>
            <a:pPr defTabSz="315922"/>
            <a:r>
              <a:rPr lang="en-US" sz="2000" b="1" dirty="0">
                <a:solidFill>
                  <a:schemeClr val="tx1"/>
                </a:solidFill>
                <a:latin typeface="Roboto Black" pitchFamily="2" charset="0"/>
                <a:ea typeface="Roboto Black" pitchFamily="2" charset="0"/>
              </a:rPr>
              <a:t>Java</a:t>
            </a:r>
            <a:r>
              <a:rPr lang="en-US" sz="2000" dirty="0">
                <a:solidFill>
                  <a:schemeClr val="tx1"/>
                </a:solidFill>
                <a:latin typeface="Roboto Light" pitchFamily="2" charset="0"/>
                <a:ea typeface="Roboto Light" pitchFamily="2" charset="0"/>
              </a:rPr>
              <a:t> API</a:t>
            </a:r>
            <a:endParaRPr lang="nl-NL" sz="2000" dirty="0">
              <a:solidFill>
                <a:schemeClr val="tx1"/>
              </a:solidFill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42" name="Rectangle 8"/>
          <p:cNvSpPr>
            <a:spLocks noChangeArrowheads="1"/>
          </p:cNvSpPr>
          <p:nvPr/>
        </p:nvSpPr>
        <p:spPr bwMode="auto">
          <a:xfrm>
            <a:off x="750384" y="3518714"/>
            <a:ext cx="7877750" cy="458413"/>
          </a:xfrm>
          <a:custGeom>
            <a:avLst/>
            <a:gdLst>
              <a:gd name="connsiteX0" fmla="*/ 0 w 7782056"/>
              <a:gd name="connsiteY0" fmla="*/ 0 h 405250"/>
              <a:gd name="connsiteX1" fmla="*/ 7782056 w 7782056"/>
              <a:gd name="connsiteY1" fmla="*/ 0 h 405250"/>
              <a:gd name="connsiteX2" fmla="*/ 7782056 w 7782056"/>
              <a:gd name="connsiteY2" fmla="*/ 405250 h 405250"/>
              <a:gd name="connsiteX3" fmla="*/ 0 w 7782056"/>
              <a:gd name="connsiteY3" fmla="*/ 405250 h 405250"/>
              <a:gd name="connsiteX4" fmla="*/ 0 w 7782056"/>
              <a:gd name="connsiteY4" fmla="*/ 0 h 405250"/>
              <a:gd name="connsiteX0" fmla="*/ 0 w 7835219"/>
              <a:gd name="connsiteY0" fmla="*/ 31898 h 437148"/>
              <a:gd name="connsiteX1" fmla="*/ 7835219 w 7835219"/>
              <a:gd name="connsiteY1" fmla="*/ 0 h 437148"/>
              <a:gd name="connsiteX2" fmla="*/ 7782056 w 7835219"/>
              <a:gd name="connsiteY2" fmla="*/ 437148 h 437148"/>
              <a:gd name="connsiteX3" fmla="*/ 0 w 7835219"/>
              <a:gd name="connsiteY3" fmla="*/ 437148 h 437148"/>
              <a:gd name="connsiteX4" fmla="*/ 0 w 7835219"/>
              <a:gd name="connsiteY4" fmla="*/ 31898 h 437148"/>
              <a:gd name="connsiteX0" fmla="*/ 0 w 7877750"/>
              <a:gd name="connsiteY0" fmla="*/ 53163 h 458413"/>
              <a:gd name="connsiteX1" fmla="*/ 7877750 w 7877750"/>
              <a:gd name="connsiteY1" fmla="*/ 0 h 458413"/>
              <a:gd name="connsiteX2" fmla="*/ 7782056 w 7877750"/>
              <a:gd name="connsiteY2" fmla="*/ 458413 h 458413"/>
              <a:gd name="connsiteX3" fmla="*/ 0 w 7877750"/>
              <a:gd name="connsiteY3" fmla="*/ 458413 h 458413"/>
              <a:gd name="connsiteX4" fmla="*/ 0 w 7877750"/>
              <a:gd name="connsiteY4" fmla="*/ 53163 h 458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77750" h="458413">
                <a:moveTo>
                  <a:pt x="0" y="53163"/>
                </a:moveTo>
                <a:lnTo>
                  <a:pt x="7877750" y="0"/>
                </a:lnTo>
                <a:lnTo>
                  <a:pt x="7782056" y="458413"/>
                </a:lnTo>
                <a:lnTo>
                  <a:pt x="0" y="458413"/>
                </a:lnTo>
                <a:lnTo>
                  <a:pt x="0" y="53163"/>
                </a:lnTo>
                <a:close/>
              </a:path>
            </a:pathLst>
          </a:custGeom>
          <a:solidFill>
            <a:schemeClr val="accent4"/>
          </a:solidFill>
          <a:ln w="9525">
            <a:noFill/>
            <a:round/>
            <a:headEnd/>
            <a:tailEnd/>
          </a:ln>
        </p:spPr>
        <p:txBody>
          <a:bodyPr lIns="64301" tIns="32150" rIns="64301" bIns="32150" anchor="ctr" anchorCtr="1"/>
          <a:lstStyle/>
          <a:p>
            <a:pPr defTabSz="315922"/>
            <a:r>
              <a:rPr lang="en-US" sz="2000" b="1" dirty="0">
                <a:solidFill>
                  <a:schemeClr val="tx1"/>
                </a:solidFill>
                <a:latin typeface="Roboto Black" pitchFamily="2" charset="0"/>
                <a:ea typeface="Roboto Black" pitchFamily="2" charset="0"/>
              </a:rPr>
              <a:t>REST</a:t>
            </a:r>
            <a:r>
              <a:rPr lang="en-US" sz="2000" dirty="0">
                <a:solidFill>
                  <a:schemeClr val="tx1"/>
                </a:solidFill>
                <a:latin typeface="Roboto Light" pitchFamily="2" charset="0"/>
                <a:ea typeface="Roboto Light" pitchFamily="2" charset="0"/>
              </a:rPr>
              <a:t> API</a:t>
            </a:r>
            <a:endParaRPr lang="nl-NL" sz="2000" dirty="0">
              <a:solidFill>
                <a:schemeClr val="tx1"/>
              </a:solidFill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35" name="Rectangle 34"/>
          <p:cNvSpPr/>
          <p:nvPr/>
        </p:nvSpPr>
        <p:spPr bwMode="auto">
          <a:xfrm>
            <a:off x="648796" y="1797237"/>
            <a:ext cx="2443847" cy="1622811"/>
          </a:xfrm>
          <a:custGeom>
            <a:avLst/>
            <a:gdLst>
              <a:gd name="connsiteX0" fmla="*/ 0 w 2380052"/>
              <a:gd name="connsiteY0" fmla="*/ 0 h 1569648"/>
              <a:gd name="connsiteX1" fmla="*/ 2380052 w 2380052"/>
              <a:gd name="connsiteY1" fmla="*/ 0 h 1569648"/>
              <a:gd name="connsiteX2" fmla="*/ 2380052 w 2380052"/>
              <a:gd name="connsiteY2" fmla="*/ 1569648 h 1569648"/>
              <a:gd name="connsiteX3" fmla="*/ 0 w 2380052"/>
              <a:gd name="connsiteY3" fmla="*/ 1569648 h 1569648"/>
              <a:gd name="connsiteX4" fmla="*/ 0 w 2380052"/>
              <a:gd name="connsiteY4" fmla="*/ 0 h 1569648"/>
              <a:gd name="connsiteX0" fmla="*/ 0 w 2443847"/>
              <a:gd name="connsiteY0" fmla="*/ 53163 h 1622811"/>
              <a:gd name="connsiteX1" fmla="*/ 2443847 w 2443847"/>
              <a:gd name="connsiteY1" fmla="*/ 0 h 1622811"/>
              <a:gd name="connsiteX2" fmla="*/ 2380052 w 2443847"/>
              <a:gd name="connsiteY2" fmla="*/ 1622811 h 1622811"/>
              <a:gd name="connsiteX3" fmla="*/ 0 w 2443847"/>
              <a:gd name="connsiteY3" fmla="*/ 1622811 h 1622811"/>
              <a:gd name="connsiteX4" fmla="*/ 0 w 2443847"/>
              <a:gd name="connsiteY4" fmla="*/ 53163 h 1622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43847" h="1622811">
                <a:moveTo>
                  <a:pt x="0" y="53163"/>
                </a:moveTo>
                <a:lnTo>
                  <a:pt x="2443847" y="0"/>
                </a:lnTo>
                <a:lnTo>
                  <a:pt x="2380052" y="1622811"/>
                </a:lnTo>
                <a:lnTo>
                  <a:pt x="0" y="1622811"/>
                </a:lnTo>
                <a:lnTo>
                  <a:pt x="0" y="53163"/>
                </a:lnTo>
                <a:close/>
              </a:path>
            </a:pathLst>
          </a:custGeom>
          <a:solidFill>
            <a:schemeClr val="tx1">
              <a:lumMod val="25000"/>
              <a:lumOff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lIns="64301" tIns="144000" rIns="64301" bIns="32150"/>
          <a:lstStyle/>
          <a:p>
            <a:pPr algn="ctr" defTabSz="315922">
              <a:defRPr/>
            </a:pPr>
            <a:r>
              <a:rPr lang="en-US" sz="1700" dirty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Backbase Client</a:t>
            </a:r>
            <a:endParaRPr lang="nl-NL" sz="1700" dirty="0">
              <a:solidFill>
                <a:schemeClr val="tx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39" name="Rectangle 9"/>
          <p:cNvSpPr>
            <a:spLocks noChangeArrowheads="1"/>
          </p:cNvSpPr>
          <p:nvPr/>
        </p:nvSpPr>
        <p:spPr bwMode="auto">
          <a:xfrm>
            <a:off x="750383" y="2862968"/>
            <a:ext cx="2211484" cy="405251"/>
          </a:xfrm>
          <a:prstGeom prst="rect">
            <a:avLst/>
          </a:prstGeom>
          <a:solidFill>
            <a:schemeClr val="accent4"/>
          </a:solidFill>
          <a:ln w="9525">
            <a:noFill/>
            <a:round/>
            <a:headEnd/>
            <a:tailEnd/>
          </a:ln>
        </p:spPr>
        <p:txBody>
          <a:bodyPr lIns="64301" tIns="32150" rIns="64301" bIns="32150" anchor="ctr" anchorCtr="1"/>
          <a:lstStyle/>
          <a:p>
            <a:pPr defTabSz="315922"/>
            <a:r>
              <a:rPr lang="en-US" sz="1700" dirty="0">
                <a:solidFill>
                  <a:schemeClr val="tx1"/>
                </a:solidFill>
                <a:latin typeface="Roboto Light" pitchFamily="2" charset="0"/>
                <a:ea typeface="Roboto Light" pitchFamily="2" charset="0"/>
              </a:rPr>
              <a:t>Backbase </a:t>
            </a:r>
            <a:r>
              <a:rPr lang="en-US" sz="1700" b="1" dirty="0">
                <a:solidFill>
                  <a:schemeClr val="tx1"/>
                </a:solidFill>
                <a:latin typeface="Roboto Black" pitchFamily="2" charset="0"/>
                <a:ea typeface="Roboto Black" pitchFamily="2" charset="0"/>
              </a:rPr>
              <a:t>Client</a:t>
            </a:r>
            <a:r>
              <a:rPr lang="en-US" sz="1700" dirty="0">
                <a:solidFill>
                  <a:schemeClr val="tx1"/>
                </a:solidFill>
                <a:latin typeface="Roboto Light" pitchFamily="2" charset="0"/>
                <a:ea typeface="Roboto Light" pitchFamily="2" charset="0"/>
              </a:rPr>
              <a:t> API</a:t>
            </a:r>
            <a:endParaRPr lang="nl-NL" sz="1700" dirty="0">
              <a:solidFill>
                <a:schemeClr val="tx1"/>
              </a:solidFill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56" name="Rectangle 55"/>
          <p:cNvSpPr/>
          <p:nvPr/>
        </p:nvSpPr>
        <p:spPr bwMode="auto">
          <a:xfrm>
            <a:off x="739219" y="2298074"/>
            <a:ext cx="2222648" cy="46665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lIns="64301" tIns="32150" rIns="64301" bIns="32150" anchor="ctr" anchorCtr="1"/>
          <a:lstStyle/>
          <a:p>
            <a:pPr defTabSz="315922">
              <a:defRPr/>
            </a:pPr>
            <a:r>
              <a:rPr lang="en-US" sz="1300" dirty="0">
                <a:latin typeface="Roboto Light" pitchFamily="2" charset="0"/>
                <a:ea typeface="Roboto Light" pitchFamily="2" charset="0"/>
              </a:rPr>
              <a:t>Client Side Logic</a:t>
            </a:r>
            <a:endParaRPr lang="nl-NL" sz="1300" dirty="0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40" name="Rectangle 39"/>
          <p:cNvSpPr/>
          <p:nvPr/>
        </p:nvSpPr>
        <p:spPr bwMode="auto">
          <a:xfrm>
            <a:off x="3459758" y="2079692"/>
            <a:ext cx="2517527" cy="985901"/>
          </a:xfrm>
          <a:custGeom>
            <a:avLst/>
            <a:gdLst>
              <a:gd name="connsiteX0" fmla="*/ 0 w 2453731"/>
              <a:gd name="connsiteY0" fmla="*/ 0 h 636344"/>
              <a:gd name="connsiteX1" fmla="*/ 2453731 w 2453731"/>
              <a:gd name="connsiteY1" fmla="*/ 0 h 636344"/>
              <a:gd name="connsiteX2" fmla="*/ 2453731 w 2453731"/>
              <a:gd name="connsiteY2" fmla="*/ 636344 h 636344"/>
              <a:gd name="connsiteX3" fmla="*/ 0 w 2453731"/>
              <a:gd name="connsiteY3" fmla="*/ 636344 h 636344"/>
              <a:gd name="connsiteX4" fmla="*/ 0 w 2453731"/>
              <a:gd name="connsiteY4" fmla="*/ 0 h 636344"/>
              <a:gd name="connsiteX0" fmla="*/ 0 w 2517527"/>
              <a:gd name="connsiteY0" fmla="*/ 53163 h 689507"/>
              <a:gd name="connsiteX1" fmla="*/ 2517527 w 2517527"/>
              <a:gd name="connsiteY1" fmla="*/ 0 h 689507"/>
              <a:gd name="connsiteX2" fmla="*/ 2453731 w 2517527"/>
              <a:gd name="connsiteY2" fmla="*/ 689507 h 689507"/>
              <a:gd name="connsiteX3" fmla="*/ 0 w 2517527"/>
              <a:gd name="connsiteY3" fmla="*/ 689507 h 689507"/>
              <a:gd name="connsiteX4" fmla="*/ 0 w 2517527"/>
              <a:gd name="connsiteY4" fmla="*/ 53163 h 6895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17527" h="689507">
                <a:moveTo>
                  <a:pt x="0" y="53163"/>
                </a:moveTo>
                <a:lnTo>
                  <a:pt x="2517527" y="0"/>
                </a:lnTo>
                <a:lnTo>
                  <a:pt x="2453731" y="689507"/>
                </a:lnTo>
                <a:lnTo>
                  <a:pt x="0" y="689507"/>
                </a:lnTo>
                <a:lnTo>
                  <a:pt x="0" y="53163"/>
                </a:lnTo>
                <a:close/>
              </a:path>
            </a:pathLst>
          </a:custGeom>
          <a:solidFill>
            <a:schemeClr val="tx1">
              <a:lumMod val="25000"/>
              <a:lumOff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lIns="64301" tIns="32150" rIns="64301" bIns="32150" anchor="ctr" anchorCtr="1"/>
          <a:lstStyle/>
          <a:p>
            <a:pPr defTabSz="315922">
              <a:defRPr/>
            </a:pPr>
            <a:r>
              <a:rPr lang="en-US" sz="1700" dirty="0">
                <a:solidFill>
                  <a:schemeClr val="tx1"/>
                </a:solidFill>
                <a:latin typeface="Roboto Light" pitchFamily="2" charset="0"/>
                <a:ea typeface="Roboto Light" pitchFamily="2" charset="0"/>
              </a:rPr>
              <a:t>Portal Manager</a:t>
            </a:r>
            <a:endParaRPr lang="nl-NL" sz="1700" dirty="0">
              <a:solidFill>
                <a:schemeClr val="tx1"/>
              </a:solidFill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44" name="Rectangle 43"/>
          <p:cNvSpPr/>
          <p:nvPr/>
        </p:nvSpPr>
        <p:spPr bwMode="auto">
          <a:xfrm>
            <a:off x="4041374" y="2764727"/>
            <a:ext cx="2042794" cy="592266"/>
          </a:xfrm>
          <a:custGeom>
            <a:avLst/>
            <a:gdLst>
              <a:gd name="connsiteX0" fmla="*/ 0 w 1872115"/>
              <a:gd name="connsiteY0" fmla="*/ 0 h 405251"/>
              <a:gd name="connsiteX1" fmla="*/ 1872115 w 1872115"/>
              <a:gd name="connsiteY1" fmla="*/ 0 h 405251"/>
              <a:gd name="connsiteX2" fmla="*/ 1872115 w 1872115"/>
              <a:gd name="connsiteY2" fmla="*/ 405251 h 405251"/>
              <a:gd name="connsiteX3" fmla="*/ 0 w 1872115"/>
              <a:gd name="connsiteY3" fmla="*/ 405251 h 405251"/>
              <a:gd name="connsiteX4" fmla="*/ 0 w 1872115"/>
              <a:gd name="connsiteY4" fmla="*/ 0 h 405251"/>
              <a:gd name="connsiteX0" fmla="*/ 0 w 1957175"/>
              <a:gd name="connsiteY0" fmla="*/ 53163 h 458414"/>
              <a:gd name="connsiteX1" fmla="*/ 1957175 w 1957175"/>
              <a:gd name="connsiteY1" fmla="*/ 0 h 458414"/>
              <a:gd name="connsiteX2" fmla="*/ 1872115 w 1957175"/>
              <a:gd name="connsiteY2" fmla="*/ 458414 h 458414"/>
              <a:gd name="connsiteX3" fmla="*/ 0 w 1957175"/>
              <a:gd name="connsiteY3" fmla="*/ 458414 h 458414"/>
              <a:gd name="connsiteX4" fmla="*/ 0 w 1957175"/>
              <a:gd name="connsiteY4" fmla="*/ 53163 h 4584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57175" h="458414">
                <a:moveTo>
                  <a:pt x="0" y="53163"/>
                </a:moveTo>
                <a:lnTo>
                  <a:pt x="1957175" y="0"/>
                </a:lnTo>
                <a:lnTo>
                  <a:pt x="1872115" y="458414"/>
                </a:lnTo>
                <a:lnTo>
                  <a:pt x="0" y="458414"/>
                </a:lnTo>
                <a:lnTo>
                  <a:pt x="0" y="53163"/>
                </a:lnTo>
                <a:close/>
              </a:path>
            </a:pathLst>
          </a:custGeom>
          <a:solidFill>
            <a:schemeClr val="tx2">
              <a:lumMod val="50000"/>
              <a:lumOff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lIns="64301" tIns="32150" rIns="64301" bIns="32150" anchor="ctr" anchorCtr="1"/>
          <a:lstStyle/>
          <a:p>
            <a:pPr defTabSz="315922">
              <a:defRPr/>
            </a:pPr>
            <a:r>
              <a:rPr lang="en-US" sz="1700" dirty="0">
                <a:solidFill>
                  <a:schemeClr val="tx1"/>
                </a:solidFill>
                <a:latin typeface="Roboto Light" pitchFamily="2" charset="0"/>
                <a:ea typeface="Roboto Light" pitchFamily="2" charset="0"/>
              </a:rPr>
              <a:t>Portal Explorer</a:t>
            </a:r>
            <a:endParaRPr lang="nl-NL" sz="1700" dirty="0">
              <a:solidFill>
                <a:schemeClr val="tx1"/>
              </a:solidFill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43" name="Rectangle 42"/>
          <p:cNvSpPr/>
          <p:nvPr/>
        </p:nvSpPr>
        <p:spPr bwMode="auto">
          <a:xfrm>
            <a:off x="6319840" y="2323050"/>
            <a:ext cx="2265763" cy="1033942"/>
          </a:xfrm>
          <a:custGeom>
            <a:avLst/>
            <a:gdLst>
              <a:gd name="connsiteX0" fmla="*/ 0 w 2212600"/>
              <a:gd name="connsiteY0" fmla="*/ 0 h 970146"/>
              <a:gd name="connsiteX1" fmla="*/ 2212600 w 2212600"/>
              <a:gd name="connsiteY1" fmla="*/ 0 h 970146"/>
              <a:gd name="connsiteX2" fmla="*/ 2212600 w 2212600"/>
              <a:gd name="connsiteY2" fmla="*/ 970146 h 970146"/>
              <a:gd name="connsiteX3" fmla="*/ 0 w 2212600"/>
              <a:gd name="connsiteY3" fmla="*/ 970146 h 970146"/>
              <a:gd name="connsiteX4" fmla="*/ 0 w 2212600"/>
              <a:gd name="connsiteY4" fmla="*/ 0 h 970146"/>
              <a:gd name="connsiteX0" fmla="*/ 0 w 2265763"/>
              <a:gd name="connsiteY0" fmla="*/ 63796 h 1033942"/>
              <a:gd name="connsiteX1" fmla="*/ 2265763 w 2265763"/>
              <a:gd name="connsiteY1" fmla="*/ 0 h 1033942"/>
              <a:gd name="connsiteX2" fmla="*/ 2212600 w 2265763"/>
              <a:gd name="connsiteY2" fmla="*/ 1033942 h 1033942"/>
              <a:gd name="connsiteX3" fmla="*/ 0 w 2265763"/>
              <a:gd name="connsiteY3" fmla="*/ 1033942 h 1033942"/>
              <a:gd name="connsiteX4" fmla="*/ 0 w 2265763"/>
              <a:gd name="connsiteY4" fmla="*/ 63796 h 1033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65763" h="1033942">
                <a:moveTo>
                  <a:pt x="0" y="63796"/>
                </a:moveTo>
                <a:lnTo>
                  <a:pt x="2265763" y="0"/>
                </a:lnTo>
                <a:lnTo>
                  <a:pt x="2212600" y="1033942"/>
                </a:lnTo>
                <a:lnTo>
                  <a:pt x="0" y="1033942"/>
                </a:lnTo>
                <a:lnTo>
                  <a:pt x="0" y="63796"/>
                </a:lnTo>
                <a:close/>
              </a:path>
            </a:pathLst>
          </a:custGeom>
          <a:solidFill>
            <a:schemeClr val="tx1">
              <a:lumMod val="25000"/>
              <a:lumOff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lIns="64301" tIns="32150" rIns="64301" bIns="32150" anchor="ctr" anchorCtr="1"/>
          <a:lstStyle/>
          <a:p>
            <a:pPr defTabSz="315922">
              <a:defRPr/>
            </a:pPr>
            <a:r>
              <a:rPr lang="en-US" sz="1700" dirty="0">
                <a:solidFill>
                  <a:schemeClr val="tx1"/>
                </a:solidFill>
                <a:latin typeface="Roboto Light" pitchFamily="2" charset="0"/>
                <a:ea typeface="Roboto Light" pitchFamily="2" charset="0"/>
              </a:rPr>
              <a:t>Other REST Clients</a:t>
            </a:r>
            <a:endParaRPr lang="nl-NL" sz="1700" dirty="0">
              <a:solidFill>
                <a:schemeClr val="tx1"/>
              </a:solidFill>
              <a:latin typeface="Roboto Light" pitchFamily="2" charset="0"/>
              <a:ea typeface="Roboto Light" pitchFamily="2" charset="0"/>
            </a:endParaRPr>
          </a:p>
        </p:txBody>
      </p:sp>
      <p:cxnSp>
        <p:nvCxnSpPr>
          <p:cNvPr id="66" name="Straight Arrow Connector 65"/>
          <p:cNvCxnSpPr>
            <a:cxnSpLocks noChangeShapeType="1"/>
          </p:cNvCxnSpPr>
          <p:nvPr/>
        </p:nvCxnSpPr>
        <p:spPr bwMode="auto">
          <a:xfrm flipH="1">
            <a:off x="5971005" y="1829023"/>
            <a:ext cx="839493" cy="1922428"/>
          </a:xfrm>
          <a:prstGeom prst="straightConnector1">
            <a:avLst/>
          </a:prstGeom>
          <a:noFill/>
          <a:ln w="57150">
            <a:solidFill>
              <a:srgbClr val="FF0000"/>
            </a:solidFill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65" name="Straight Arrow Connector 64"/>
          <p:cNvCxnSpPr>
            <a:cxnSpLocks noChangeShapeType="1"/>
          </p:cNvCxnSpPr>
          <p:nvPr/>
        </p:nvCxnSpPr>
        <p:spPr bwMode="auto">
          <a:xfrm flipH="1" flipV="1">
            <a:off x="2861396" y="3241462"/>
            <a:ext cx="3949102" cy="2491794"/>
          </a:xfrm>
          <a:prstGeom prst="straightConnector1">
            <a:avLst/>
          </a:prstGeom>
          <a:noFill/>
          <a:ln w="57150">
            <a:solidFill>
              <a:srgbClr val="FF0000"/>
            </a:solidFill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64" name="Straight Arrow Connector 63"/>
          <p:cNvCxnSpPr>
            <a:cxnSpLocks noChangeShapeType="1"/>
          </p:cNvCxnSpPr>
          <p:nvPr/>
        </p:nvCxnSpPr>
        <p:spPr bwMode="auto">
          <a:xfrm flipH="1" flipV="1">
            <a:off x="3838200" y="4488118"/>
            <a:ext cx="2972298" cy="1245138"/>
          </a:xfrm>
          <a:prstGeom prst="straightConnector1">
            <a:avLst/>
          </a:prstGeom>
          <a:noFill/>
          <a:ln w="57150">
            <a:solidFill>
              <a:srgbClr val="FF0000"/>
            </a:solidFill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72" name="Straight Arrow Connector 32"/>
          <p:cNvCxnSpPr>
            <a:cxnSpLocks noChangeShapeType="1"/>
          </p:cNvCxnSpPr>
          <p:nvPr/>
        </p:nvCxnSpPr>
        <p:spPr bwMode="auto">
          <a:xfrm flipH="1">
            <a:off x="1342624" y="3268219"/>
            <a:ext cx="0" cy="303659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71" name="Straight Arrow Connector 31"/>
          <p:cNvCxnSpPr>
            <a:cxnSpLocks noChangeShapeType="1"/>
          </p:cNvCxnSpPr>
          <p:nvPr/>
        </p:nvCxnSpPr>
        <p:spPr bwMode="auto">
          <a:xfrm flipV="1">
            <a:off x="2609259" y="3255493"/>
            <a:ext cx="0" cy="303659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704679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  <p:bldP spid="6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F59741-7650-A046-95B5-8D31235C520E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REST API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Portal APIs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3458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REST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 smtClean="0"/>
              <a:t>Representational</a:t>
            </a:r>
          </a:p>
          <a:p>
            <a:pPr lvl="1"/>
            <a:r>
              <a:rPr lang="en-US" dirty="0" smtClean="0"/>
              <a:t>XML, JSON, HTML…</a:t>
            </a:r>
          </a:p>
          <a:p>
            <a:r>
              <a:rPr lang="en-US" dirty="0" smtClean="0"/>
              <a:t>State</a:t>
            </a:r>
          </a:p>
          <a:p>
            <a:pPr lvl="1"/>
            <a:r>
              <a:rPr lang="en-US" dirty="0" smtClean="0"/>
              <a:t>More concerned with state of resource than with actions</a:t>
            </a:r>
          </a:p>
          <a:p>
            <a:r>
              <a:rPr lang="en-US" dirty="0" smtClean="0"/>
              <a:t>Transfer</a:t>
            </a:r>
          </a:p>
          <a:p>
            <a:pPr lvl="1"/>
            <a:r>
              <a:rPr lang="en-US" dirty="0" smtClean="0"/>
              <a:t>Transferring resource data in some representational form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9724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REST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 smtClean="0"/>
              <a:t>Architectural style, resource-centered</a:t>
            </a:r>
          </a:p>
          <a:p>
            <a:pPr lvl="1"/>
            <a:r>
              <a:rPr lang="en-US" dirty="0" smtClean="0"/>
              <a:t>Compare to service-centered style</a:t>
            </a:r>
          </a:p>
          <a:p>
            <a:r>
              <a:rPr lang="en-US" dirty="0" smtClean="0"/>
              <a:t>Key principles:</a:t>
            </a:r>
          </a:p>
          <a:p>
            <a:pPr lvl="1"/>
            <a:r>
              <a:rPr lang="en-US" dirty="0" smtClean="0"/>
              <a:t>Give every item an ID (URL)</a:t>
            </a:r>
          </a:p>
          <a:p>
            <a:pPr lvl="1"/>
            <a:r>
              <a:rPr lang="en-US" dirty="0" smtClean="0"/>
              <a:t>Link items together</a:t>
            </a:r>
          </a:p>
          <a:p>
            <a:pPr lvl="1"/>
            <a:r>
              <a:rPr lang="en-US" dirty="0" smtClean="0"/>
              <a:t>Use standard methods</a:t>
            </a:r>
          </a:p>
          <a:p>
            <a:pPr lvl="2"/>
            <a:r>
              <a:rPr lang="en-US" dirty="0"/>
              <a:t>HTTP: POST, GET, PUT, </a:t>
            </a:r>
            <a:r>
              <a:rPr lang="en-US" dirty="0" smtClean="0"/>
              <a:t>DELETE</a:t>
            </a:r>
          </a:p>
          <a:p>
            <a:pPr lvl="1"/>
            <a:r>
              <a:rPr lang="en-US" dirty="0" smtClean="0"/>
              <a:t>Resources can have multiple representations</a:t>
            </a:r>
          </a:p>
          <a:p>
            <a:pPr lvl="1"/>
            <a:r>
              <a:rPr lang="en-US" dirty="0" smtClean="0"/>
              <a:t>Stateless communication</a:t>
            </a:r>
          </a:p>
          <a:p>
            <a:pPr lvl="2"/>
            <a:r>
              <a:rPr lang="en-US" dirty="0" smtClean="0"/>
              <a:t>Server should not have to retain communication state for any of its clients beyond a single request</a:t>
            </a:r>
          </a:p>
          <a:p>
            <a:pPr lvl="2"/>
            <a:endParaRPr lang="en-US" dirty="0"/>
          </a:p>
          <a:p>
            <a:pPr marL="893763" lvl="2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7984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BACKBASE 1">
      <a:dk1>
        <a:srgbClr val="2B2623"/>
      </a:dk1>
      <a:lt1>
        <a:srgbClr val="FFFFFF"/>
      </a:lt1>
      <a:dk2>
        <a:srgbClr val="2B2623"/>
      </a:dk2>
      <a:lt2>
        <a:srgbClr val="FFFFFF"/>
      </a:lt2>
      <a:accent1>
        <a:srgbClr val="BD2727"/>
      </a:accent1>
      <a:accent2>
        <a:srgbClr val="E5540F"/>
      </a:accent2>
      <a:accent3>
        <a:srgbClr val="ECAC03"/>
      </a:accent3>
      <a:accent4>
        <a:srgbClr val="71962D"/>
      </a:accent4>
      <a:accent5>
        <a:srgbClr val="215BA7"/>
      </a:accent5>
      <a:accent6>
        <a:srgbClr val="602D61"/>
      </a:accent6>
      <a:hlink>
        <a:srgbClr val="9E9088"/>
      </a:hlink>
      <a:folHlink>
        <a:srgbClr val="9E9088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tx2">
            <a:lumMod val="25000"/>
            <a:lumOff val="75000"/>
          </a:schemeClr>
        </a:solidFill>
        <a:ln w="317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rtlCol="0" anchor="ctr" anchorCtr="0" compatLnSpc="1">
        <a:prstTxWarp prst="textNoShape">
          <a:avLst/>
        </a:prstTxWarp>
      </a:bodyPr>
      <a:lstStyle>
        <a:defPPr algn="ctr">
          <a:defRPr sz="900" b="1" dirty="0">
            <a:solidFill>
              <a:schemeClr val="bg1"/>
            </a:solidFill>
            <a:latin typeface="Roboto Light"/>
          </a:defRPr>
        </a:defPPr>
      </a:lstStyle>
    </a:spDef>
    <a:lnDef>
      <a:spPr>
        <a:ln>
          <a:solidFill>
            <a:srgbClr val="474747"/>
          </a:solidFill>
          <a:tailEnd type="arrow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dirty="0" smtClean="0">
            <a:latin typeface="Roboto Light"/>
            <a:cs typeface="Roboto Light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7780</TotalTime>
  <Words>1553</Words>
  <Application>Microsoft Macintosh PowerPoint</Application>
  <PresentationFormat>On-screen Show (4:3)</PresentationFormat>
  <Paragraphs>496</Paragraphs>
  <Slides>32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3" baseType="lpstr">
      <vt:lpstr>Calibri</vt:lpstr>
      <vt:lpstr>Courier New</vt:lpstr>
      <vt:lpstr>Helvetica Neue Light</vt:lpstr>
      <vt:lpstr>Roboto Black</vt:lpstr>
      <vt:lpstr>Roboto Light</vt:lpstr>
      <vt:lpstr>Roboto Regular</vt:lpstr>
      <vt:lpstr>Roboto Thin</vt:lpstr>
      <vt:lpstr>Times New Roman</vt:lpstr>
      <vt:lpstr>Wingdings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 BC</dc:creator>
  <cp:lastModifiedBy>Microsoft Office User</cp:lastModifiedBy>
  <cp:revision>450</cp:revision>
  <dcterms:created xsi:type="dcterms:W3CDTF">2013-06-24T07:33:57Z</dcterms:created>
  <dcterms:modified xsi:type="dcterms:W3CDTF">2017-03-10T12:47:41Z</dcterms:modified>
</cp:coreProperties>
</file>